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ink/ink1.xml" ContentType="application/inkml+xml"/>
  <Override PartName="/ppt/ink/ink2.xml" ContentType="application/inkml+xml"/>
  <Override PartName="/ppt/ink/ink3.xml" ContentType="application/inkml+xml"/>
  <Override PartName="/ppt/ink/ink4.xml" ContentType="application/inkml+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9" r:id="rId6"/>
    <p:sldId id="258" r:id="rId7"/>
    <p:sldId id="260" r:id="rId8"/>
    <p:sldId id="262" r:id="rId9"/>
    <p:sldId id="263" r:id="rId10"/>
    <p:sldId id="264" r:id="rId11"/>
    <p:sldId id="265" r:id="rId12"/>
    <p:sldId id="266" r:id="rId13"/>
    <p:sldId id="274" r:id="rId14"/>
    <p:sldId id="267" r:id="rId15"/>
    <p:sldId id="268" r:id="rId16"/>
    <p:sldId id="292" r:id="rId17"/>
    <p:sldId id="269" r:id="rId18"/>
    <p:sldId id="291" r:id="rId19"/>
    <p:sldId id="290" r:id="rId20"/>
    <p:sldId id="270" r:id="rId21"/>
    <p:sldId id="271" r:id="rId22"/>
    <p:sldId id="272" r:id="rId23"/>
    <p:sldId id="273" r:id="rId24"/>
    <p:sldId id="261" r:id="rId25"/>
    <p:sldId id="275" r:id="rId26"/>
    <p:sldId id="276" r:id="rId27"/>
    <p:sldId id="293" r:id="rId28"/>
    <p:sldId id="277" r:id="rId29"/>
    <p:sldId id="294" r:id="rId30"/>
    <p:sldId id="295" r:id="rId31"/>
    <p:sldId id="278" r:id="rId32"/>
    <p:sldId id="296" r:id="rId33"/>
    <p:sldId id="297" r:id="rId34"/>
    <p:sldId id="279" r:id="rId35"/>
    <p:sldId id="280" r:id="rId36"/>
    <p:sldId id="281" r:id="rId3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0" Type="http://schemas.openxmlformats.org/officeDocument/2006/relationships/tableStyles" Target="tableStyles.xml"/><Relationship Id="rId4" Type="http://schemas.openxmlformats.org/officeDocument/2006/relationships/notesMaster" Target="notesMasters/notesMaster1.xml"/><Relationship Id="rId39" Type="http://schemas.openxmlformats.org/officeDocument/2006/relationships/viewProps" Target="viewProps.xml"/><Relationship Id="rId38" Type="http://schemas.openxmlformats.org/officeDocument/2006/relationships/presProps" Target="presProps.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ink/ink1.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12-02T01:24:12"/>
    </inkml:context>
    <inkml:brush xml:id="br0">
      <inkml:brushProperty name="width" value="0.09701" units="cm"/>
      <inkml:brushProperty name="height" value="0.09701" units="cm"/>
      <inkml:brushProperty name="color" value="#ff0000"/>
      <inkml:brushProperty name="ignorePressure" value="0"/>
    </inkml:brush>
  </inkml:definitions>
  <inkml:trace contextRef="#ctx0" brushRef="#br0">1242.000 455.000,'0.032'0.000,"0.049"0.000,0.055 0.000,0.054 0.000,0.049 0.000,0.042 0.000,0.034 0.000,0.026 0.000,-0.005 0.000,0.074 0.000,0.085 0.000,0.088 0.000,0.002 0.000,0.067 0.000,0.064 0.000,0.462 0.000,0.361 0.000,0.331 0.000,0.291 0.000,-0.092 0.000,0.102 0.000,0.065 0.000,0.354 0.000,0.045 0.000,0.227 0.018,0.176 0.030,0.064 0.036,0.491 0.040,-0.071 0.008,-0.420-0.017,-0.052-0.009,0.586-0.004,-0.036-0.018,-0.214-0.018,-0.313-0.016,0.089-0.014,-0.028-0.012,0.266-0.009,0.068-0.007,-0.114-0.005,-0.222-0.004,-0.274-0.002,-1.242 0.001,-0.081 0.000,0.844-0.002,-0.179 0.000,-0.074 0.000,-0.149 0.000,-0.186 0.001,-0.195 0.001,-0.022 0.001,-0.056 0.000,0.073 0.000,0.151 0.000,0.225 0.000,-0.056 0.000,-0.011-0.037,0.075-0.058,0.302-0.046,0.083-0.009,-0.417 0.032,0.012 0.010,0.635-0.032,0.261-0.040,0.178-0.012,0.112 0.006,-0.465 0.038,-0.106 0.017,-0.141 0.019,0.023 0.016,-0.015 0.020,-0.064 0.022,0.130 0.012,1.113 0.005,0.006 0.015,-0.445 0.011,-0.161 0.006,-0.215 0.004,-0.233 0.003,-0.154 0.001,-0.092 0.000,0.249 0.000,0.154-0.001,0.045-0.001,-0.028-0.001,-0.035-0.001,-0.038-0.001,0.258-0.001,0.134-0.001,0.081 0.000,0.042 0.000,-0.308 0.000,-0.162 0.000,-0.196 0.000,-0.503 0.000,-0.126 0.000,0.397 0.000,0.062 0.000,0.324 0.000,0.028 0.000,0.185 0.000,-0.175 0.000,-0.054 0.000,0.112 0.000,-0.022 0.000,-0.105 0.000,-0.115 0.000,-0.112 0.000,0.119 0.000,-0.037 0.000,-0.133 0.000,-0.186 0.000,0.457 0.000,0.246 0.000,0.056 0.000,-0.070 0.000,-0.108 0.000,-0.125 0.000,0.058 0.000,-0.051 0.000,-0.043 0.000,-0.034 0.000,-0.174 0.000,-0.250 0.000,-0.133 0.000,-0.049 0.000,0.083 0.000,0.013 0.000,-0.454 0.000,-0.060 0.000,-0.068 0.000,0.274 0.000,0.195 0.000,0.493 0.000,0.109 0.000,-0.007 0.037,-0.080 0.058,-0.085 0.030,-0.082 0.010,-0.567-0.029,-0.128-0.007,-0.135-0.009,0.183-0.003,-0.008-0.014,0.165-0.009,-0.032-0.016,0.083 0.033,-0.132 0.054,-0.199-0.010,0.075 0.002,0.380 0.043,0.243 0.043,0.029 0.012,-0.110-0.009,0.072-0.005,-0.238-0.035,-0.274-0.037,-0.272-0.035,-0.149 0.039,-0.033 0.021,0.033 0.018,-0.124-0.016,-0.268-0.047,-0.033-0.018,0.041-0.011,-0.063-0.021,1.844 0.000</inkml:trace>
</inkml:ink>
</file>

<file path=ppt/ink/ink2.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12-02T01:24:12"/>
    </inkml:context>
    <inkml:brush xml:id="br0">
      <inkml:brushProperty name="width" value="0.09701" units="cm"/>
      <inkml:brushProperty name="height" value="0.09701" units="cm"/>
      <inkml:brushProperty name="color" value="#ff0000"/>
      <inkml:brushProperty name="ignorePressure" value="0"/>
    </inkml:brush>
  </inkml:definitions>
  <inkml:trace contextRef="#ctx0" brushRef="#br0">60.000 512.000,'0.046'0.000,"0.071"0.000,0.080 0.000,0.078 0.000,0.071 0.000,0.061 0.000,0.049 0.000,0.038 0.000,0.028 0.000,0.019 0.000,0.012 0.000,0.240 0.000,0.333 0.000,0.281 0.000,0.363 0.000,0.590 0.000,0.299 0.000,0.106 0.000,-0.025 0.000,-0.593 0.000,-0.039 0.000,-0.033 0.000,0.852 0.000,0.494 0.000,0.835 0.000,0.272 0.000,0.135 0.000,0.038 0.000,0.488 0.000,0.151 0.000,0.237 0.000,-0.167 0.000,-0.413 0.000,-0.540 0.000,-0.232 0.000,-0.313 0.000,-0.451 0.000,-0.507 0.000,-0.395 0.000,-0.294 0.000,-0.060 0.000,-0.127 0.000,-0.161 0.000,-0.171 0.000,-0.164 0.000,-0.148 0.000,-0.016 0.000,-0.078 0.000,-0.112 0.000,-0.125 0.000,0.133 0.000,0.068 0.000,0.058 0.000,0.047 0.000,0.037 0.000,0.028 0.000,0.314 0.000,0.253 0.000,0.122 0.000,0.029 0.000,0.041-0.037,0.046-0.058,0.267-0.030,0.093-0.010,-0.024 0.004,-0.098 0.012,-0.448 0.028,-0.118 0.013,-0.116 0.014,-0.065 0.011,-0.138 0.013,0.196 0.008,-0.176 0.012,-0.223 0.009,-0.235 0.006,-0.971 0.004,0.778 0.000,-0.006 0.002,0.283 0.002,0.009 0.001,-0.058 0.000,-0.096 0.000,-0.915-0.004,0.745 0.002,0.063 0.000,0.231 0.000,0.023-0.001,-0.003 0.000,0.290 0.000,-1.245-0.001,1.520 0.000,0.047 0.000,0.002 0.000,-0.028 0.000,-0.081 0.000,-0.110 0.000,0.067 0.000,-0.082 0.000,-0.165 0.000,0.093 0.000,0.321 0.000,0.136 0.000,0.261 0.000,-0.037 0.000,0.087 0.000,0.198 0.000,0.086 0.000,0.008 0.000,-0.116 0.000,-0.187 0.000,-0.322 0.000,-0.031 0.000,0.412 0.000,-0.054 0.000,0.102 0.000,0.169 0.000,-0.500 0.000,-0.004 0.000,-0.024 0.000,-0.021 0.000,-0.019 0.000,1.141 0.000,0.073 0.000,-0.068 0.000,-0.148 0.000,-0.647 0.000,-0.057 0.000,0.344 0.000,-0.258 0.000,-0.672 0.000,-0.424 0.000,0.044 0.000,0.846 0.000,-0.004 0.000,-0.060 0.000,-0.551 0.000,0.024 0.000,-0.224 0.013,0.010 0.023,0.562 0.043,0.017 0.018,-0.035 0.008,-0.071 0.001,-0.272-0.017,-0.012-0.006,0.189 0.002,-0.067-0.011,-0.082-0.011,0.261-0.004,-0.089-0.014,-0.134-0.012,-0.658-0.016,-0.044-0.004,0.600 0.000,-0.043-0.007,-0.183-0.005,-0.098-0.003,-0.103-0.002,-0.082 0.000,0.056 0.000,0.214-0.001,0.058 0.000,0.335 0.044,-0.052 0.068,-0.220 0.001,0.061 0.008,0.398 0.023,-0.002-0.014,-0.309-0.034,-0.008-0.015,-0.002-0.015,-0.924-0.038,1.226 0.021,-0.108-0.015,0.038-0.009,-0.039-0.007,-0.089-0.006,-0.117-0.004,-0.129-0.003,-0.159-0.002,0.059-0.001,0.096-0.001,0.621-0.001,0.122 0.000,0.063 0.000,0.021 0.001,-0.007 0.001,-0.025 0.001,-0.035 0.001,-0.112 0.000,-0.079 0.000,-0.053 0.000,-0.032 0.000,-0.016 0.000,-0.042 0.000,-0.055 0.000,0.235 0.000,0.109 0.000,0.057 0.000,0.020 0.000,0.031 0.000,0.036 0.000,0.257 0.000,0.086 0.000,-0.031 0.000,-0.103 0.000,0.080 0.000,0.043 0.000,0.053 0.000,0.056 0.000,0.054 0.000,0.048 0.000,0.299 0.000,0.143 0.000,-0.005 0.000,-0.098 0.000,-0.114 0.000,-0.116 0.000,0.094 0.074,-0.074 0.042,-0.175 0.018,-0.227 0.002,-0.041-0.009,-0.140-0.015,-0.120 0.019,-0.097 0.039,-0.076 0.013,-0.057-0.005,0.144-0.016,0.040-0.022,-0.028-0.025,-0.070-0.024,0.058-0.018,-0.201-0.023,-0.325-0.021,-0.014-0.010,0.198-0.008,0.019-0.007,-0.089-0.005,-0.152-0.003,-0.070-0.002,-0.013-0.001,0.080 0.000,-0.014 0.000,-0.073 0.001,-0.105 0.001,0.158 0.074,0.094 0.042,0.046 0.019,0.012 0.002,0.026-0.008,0.033-0.015,0.491-0.010,0.160-0.022,-0.177-0.024,0.009-0.015,-0.053-0.012,-0.088-0.010,0.227 0.029,0.117 0.052,0.252 0.041,-0.110 0.006,-0.622-0.033,-0.157-0.011,0.268 0.003,-0.099-0.022,-0.142-0.029,0.130-0.013,0.578 0.037,0.026 0.054,-0.413-0.010,0.120 0.002,0.755 0.013,0.100-0.016,-0.074-0.020,-0.177-0.021,-0.197 0.034,0.166 0.083,0.910 0.111,0.177 0.013,-0.494-0.047,-0.268-0.031,-0.117-0.055,0.133-0.032,0.416-0.021,-0.049-0.034,-0.150-0.029,-0.203-0.024,0.145-0.018,-0.144-0.016,-0.497-0.010,-0.221-0.006,0.150-0.004,0.009-0.002,-0.046 0.000,-0.077 0.000,-0.430 0.002,-0.086 0.001,-0.081 0.001,-0.607 0.002,0.486 0.000,0.508 0.000,0.002 0.001,-0.026 0.001,-0.041 0.001,-0.085 0.000,-0.107 0.000,0.071 0.000,-0.041 0.000,-0.110 0.000,-0.146 0.000,-0.158 0.000,-0.154 0.000,-0.030 0.000,-0.096 0.000,-0.130 0.000,-0.143 0.000,-0.104 0.000,-0.071 0.000,-0.008 0.000,0.033 0.000,-0.017 0.000,-0.048 0.000,0.157 0.000,0.056 0.000,0.134 0.000,0.174 0.000,0.113 0.000,0.066 0.000,0.031 0.000,0.006 0.000,0.027 0.000,0.038 0.000,0.374-0.074,0.266-0.042,0.031-0.037,-0.122-0.031,-0.211-0.025,-0.252-0.019,-0.223-0.032,-0.262-0.038,-0.194-0.003,-0.136 0.020,-0.067 0.023,-0.091 0.044,-0.066 0.044,-0.045 0.041,-0.055-0.015,0.054-0.014,0.110-0.018,-0.010 0.013,0.004-0.017,0.013-0.035,-0.047-0.007,-0.082 0.012,-0.098 0.023,-0.101 0.028,-0.096 0.029,-0.085 0.028,-0.072 0.025,-0.059 0.021,1.168 0.000</inkml:trace>
</inkml:ink>
</file>

<file path=ppt/ink/ink3.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12-02T01:24:12"/>
    </inkml:context>
    <inkml:brush xml:id="br0">
      <inkml:brushProperty name="width" value="0.09701" units="cm"/>
      <inkml:brushProperty name="height" value="0.09701" units="cm"/>
      <inkml:brushProperty name="color" value="#ff0000"/>
      <inkml:brushProperty name="ignorePressure" value="0"/>
    </inkml:brush>
  </inkml:definitions>
  <inkml:trace contextRef="#ctx0" brushRef="#br0">912.000 792.000,'0.025'0.000,"0.038"0.000,0.043 0.000,0.042 0.000,0.038 0.000,0.033 0.000,0.026 0.000,0.020 0.000,0.015 0.000,0.010 0.000,0.007 0.000,0.004 0.000,0.002 0.000,0.000 0.000,-0.001 0.000,-0.001 0.000,-0.001 0.000,-0.006 0.000,0.024 0.000,0.029 0.000,0.030 0.000,0.161 0.000,0.160 0.000,0.002 0.000,0.027 0.000,0.148 0.000,0.067 0.000,0.047 0.000,0.031 0.000,-0.037 0.000,-0.078 0.000,-0.098 0.000,-0.104 0.000,0.103-0.037,0.080-0.058,0.096-0.030,0.100-0.010,0.131 0.004,0.068 0.012,0.023 0.016,-0.008 0.018,-0.064 0.018,-0.095 0.016,-0.071 0.014,-0.050 0.012,0.003 0.009,-0.036 0.007,-0.059 0.005,-0.069 0.003,0.040 0.002,0.033 0.001,0.026 0.000,0.020 0.000,-0.022 0.000,-0.048 0.000,0.087-0.001,0.019-0.001,0.011-0.001,0.005 0.000,0.075 0.000,0.114 0.000,0.038 0.000,-0.013 0.000,-0.045 0.000,-0.062 0.000,0.135 0.000,0.103 0.000,0.149 0.000,0.167 0.000,0.019 0.000,-0.077 0.000,0.051 0.000,-0.018 0.000,-0.097 0.000,-0.141 0.000,-0.159 0.000,-0.158 0.000,-0.110 0.000,-0.070 0.000,-0.077 0.000,-0.075 0.000,0.005 0.000,0.056 0.000,0.011 0.000,-0.019 0.000,0.184 0.000,0.080 0.000,0.007 0.000,-0.040 0.000,0.338 0.000,0.187 0.000,0.260-0.037,0.288-0.058,0.064-0.030,-0.084-0.010,0.158 0.004,0.008 0.012,-0.108 0.016,-0.174 0.018,-0.203 0.018,-0.207 0.016,-0.213 0.014,-0.201 0.012,-0.141 0.009,-0.093 0.007,-0.055 0.005,-0.027 0.003,-0.044 0.002,-0.051 0.001,0.021 0.000,0.066 0.000,0.017-0.037,-0.017-0.058,0.148-0.031,0.168-0.011,0.132-0.034,0.099-0.046,0.182-0.014,0.221 0.008,0.377 0.021,0.302 0.028,0.084-0.006,-0.061-0.028,-0.113-0.003,-0.138 0.013,-0.088 0.023,-0.198 0.027,-0.253 0.028,-0.270 0.026,-0.242-0.013,-0.206-0.038,-0.169-0.014,-0.132 0.002,-0.062 0.013,-0.013 0.018,-0.035 0.021,-0.047 0.021,-0.051 0.019,-0.050 0.017,0.157 0.014,0.130 0.011,0.067 0.008,0.021 0.006,0.101 0.004,0.145 0.003,0.089 0.002,0.046 0.001,0.052 0.000,0.052 0.000,-0.025-0.001,-0.073-0.001,-0.098-0.001,-0.107-0.001,0.043-0.001,0.061 0.000,-0.005 0.000,-0.047 0.000,-0.070 0.000,-0.080 0.000,-0.007 0.000,-0.033 0.000,-0.047 0.000,-0.053 0.000,-0.053 0.000,-0.049 0.000,-0.061 0.000,-0.064 0.000,-0.062 0.000,-0.056 0.000,0.026 0.000,0.003 0.000,-0.012 0.000,-0.021 0.000,-0.025 0.000,-0.026 0.000,-0.024 0.000,-0.022 0.000,0.221 0.000,0.139 0.000,0.113 0.000,0.088 0.000,0.066 0.000,0.047 0.000,0.068 0.000,0.076 0.000,0.250 0.000,0.138 0.000,-0.067 0.000,-0.106 0.000,-0.150 0.000,-0.312 0.000,0.177 0.000,-0.069 0.000,0.104 0.000,0.060 0.000,0.450 0.000,0.225 0.000,0.065 0.000,-0.043 0.000,0.076 0.000,-0.001 0.000,-0.051 0.000,-0.078 0.000,0.315 0.000,-0.017 0.000,0.162 0.000,0.354 0.000,0.145 0.000,0.000 0.000,-0.092 0.000,-0.145 0.000,0.004 0.000,-0.285 0.000,-0.060 0.000,-0.097 0.000,-0.579 0.000,0.039 0.000,0.583 0.000,-0.098 0.000,-0.364 0.000,-0.219 0.000,-0.228 0.000,-0.217 0.000,-0.028 0.000,-0.053 0.000,-0.144 0.000,-0.052 0.000,0.178 0.000,0.064 0.000,0.021 0.000,0.070 0.000,-0.072 0.000,0.024 0.000,0.131 0.000,0.002 0.000,-0.091 0.000,0.042 0.000,-0.589 0.000,0.612 0.000,0.105 0.000,0.096 0.000,0.054 0.000,0.021 0.000,0.379 0.000,0.000 0.000,-0.056 0.000,-0.088 0.000,0.172 0.000,-0.109 0.000,-0.258 0.000,-0.099 0.000,-0.051 0.000,-0.016 0.000,-0.029 0.000,-0.036 0.000,0.061-0.074,-0.029-0.042,-0.084-0.018,-0.065-0.002,-0.038 0.001,-0.127 0.017,-0.127 0.021,-0.633 0.079,0.909-0.051,0.041 0.020,0.093 0.012,0.233 0.009,0.069 0.010,-0.311 0.008,-0.032 0.004,-0.046 0.003,0.009 0.002,0.355 0.003,0.013 0.001,-0.028 0.001,0.133 0.000,0.225 0.000,0.640 0.000,0.147-0.001,-0.480-0.001,-0.042 0.000,0.117 0.000,-0.162 0.000,0.004 0.000,-0.111 0.000,-0.176 0.000,-0.205 0.000,0.086 0.000,-0.029 0.000,-0.100 0.000,-0.138 0.000,0.086 0.000,-0.071 0.000,-0.665 0.000,-0.034 0.000,0.479 0.000,-0.208 0.000,0.044 0.000,0.261 0.000,-0.049 0.000,-0.083 0.000,-0.100 0.000,-0.103 0.000,-0.097 0.000,0.098 0.000,0.068 0.000,0.081 0.000,0.083 0.000,0.189 0.000,0.243 0.000,0.112 0.000,0.020 0.000,0.291 0.000,0.149 0.000,0.046 0.000,-0.022 0.000,-0.065 0.000,-0.087 0.000,0.089 0.000,0.195 0.000,0.175 0.000,0.002 0.000,-0.109 0.000,-0.172 0.000,-0.181 0.000,-0.247 0.000,-0.271 0.000,-0.267 0.000,-0.152 0.000,-0.141 0.000,-0.124 0.000,-0.104 0.000,-0.083 0.000,-0.064 0.000,0.048 0.000,-0.055 0.000,-0.079 0.000,-0.087 0.000,-0.084 0.000,-0.075 0.000,-0.063 0.000,-0.050 0.000,-0.037 0.000,-0.027 0.000,-0.018 0.000,-0.011 0.000,-0.006 0.000,-0.002 0.000,0.000 0.000,0.002 0.000,0.002 0.000,0.003 0.000,0.002 0.000,0.127 0.000</inkml:trace>
</inkml:ink>
</file>

<file path=ppt/ink/ink4.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12-02T01:24:12"/>
    </inkml:context>
    <inkml:brush xml:id="br0">
      <inkml:brushProperty name="width" value="0.09701" units="cm"/>
      <inkml:brushProperty name="height" value="0.09701" units="cm"/>
      <inkml:brushProperty name="color" value="#ff0000"/>
      <inkml:brushProperty name="ignorePressure" value="0"/>
    </inkml:brush>
  </inkml:definitions>
  <inkml:trace contextRef="#ctx0" brushRef="#br0">916.000 832.000,'0.028'0.000,"0.043"0.000,0.048 0.000,0.048 0.000,0.043 0.000,0.037 0.000,0.030 0.000,0.023 0.000,0.017 0.000,0.012 0.000,0.008 0.000,0.004 0.000,0.002 0.000,0.000 0.000,-0.001 0.000,-0.022-0.012,0.000-0.019,0.001-0.022,0.002-0.023,0.002-0.021,0.002-0.019,0.124-0.003,0.120 0.007,0.219-0.061,0.119-0.026,0.046-0.002,-0.004 0.014,0.075 0.023,0.046 0.027,-0.013 0.027,-0.049 0.026,0.041 0.023,0.096 0.019,0.198 0.016,0.101 0.012,-0.005 0.009,-0.072 0.006,-0.074 0.004,-0.069 0.002,0.050 0.001,-0.025 0.000,-0.072 0.000,-0.096-0.001,0.153-0.001,0.081-0.001,0.028-0.001,-0.007-0.001,0.228-0.074,0.067-0.042,-0.004-0.019,-0.049-0.002,-0.074 0.009,-0.085 0.015,0.007 0.018,-0.083 0.018,-0.134 0.017,-0.156 0.015,-0.068 0.013,-0.079 0.011,-0.081 0.008,-0.076 0.006,-0.067 0.004,-0.111 0.003,-0.105 0.002,-0.094 0.001,-0.079 0.000,-0.063 0.000,-0.048-0.001,-0.035-0.001,-0.023-0.002,0.126 0.000,0.050 0.000,0.032 0.000,0.017 0.000,0.192 0.000,0.143 0.000,0.219 0.000,0.098 0.000,0.099 0.000,0.092 0.000,0.174 0.000,0.000 0.000,-0.115 0.000,-0.050 0.000,-0.108 0.000,-0.138 0.000,-0.147 0.000,-0.141 0.000,-0.128 0.000,-0.109 0.000,-0.028 0.000,0.026 0.000,0.021 0.000,0.017 0.000,-0.005 0.000,-0.019 0.000,-0.027 0.000,-0.029 0.000,0.168 0.000,0.026 0.000,-0.035 0.000,-0.069 0.000,-0.083 0.000,-0.084 0.000,-0.077 0.000,-0.066 0.000,-0.053 0.000,-0.040 0.000,-0.029 0.000,-0.020 0.000,-0.013 0.000,-0.007 0.000,-0.003 0.000,0.000 0.000,0.001 0.000,0.002 0.000,0.003 0.000,0.003 0.000,0.002 0.000,0.002 0.000,0.002 0.000,0.001 0.000,0.001 0.000,0.001 0.000,0.000 0.000,0.000 0.000,0.000 0.000,0.000 0.000,0.000 0.000,0.000 0.000,0.000 0.000,0.000 0.000,0.000 0.000,0.000 0.000,0.000 0.000,0.000 0.000,0.000 0.000,0.000 0.000,0.000 0.000,0.000 0.000,0.000 0.000,0.000 0.000,0.000 0.000,0.000 0.000,0.000 0.000,0.051 0.000</inkml:trace>
</inkml:ink>
</file>

<file path=ppt/media/>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jpeg>
</file>

<file path=ppt/media/image22.jpeg>
</file>

<file path=ppt/media/image23.jpeg>
</file>

<file path=ppt/media/image24.png>
</file>

<file path=ppt/media/image25.png>
</file>

<file path=ppt/media/image26.png>
</file>

<file path=ppt/media/image27.png>
</file>

<file path=ppt/media/image28.jpeg>
</file>

<file path=ppt/media/image29.jpeg>
</file>

<file path=ppt/media/image3.png>
</file>

<file path=ppt/media/image30.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经验分享，不是</a:t>
            </a:r>
            <a:r>
              <a:rPr lang="zh-CN" altLang="en-US"/>
              <a:t>教学</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中国工业与应用</a:t>
            </a:r>
            <a:r>
              <a:rPr lang="zh-CN" altLang="en-US"/>
              <a:t>数学学会</a:t>
            </a:r>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神经网络：</a:t>
            </a:r>
            <a:r>
              <a:rPr lang="en-US" altLang="zh-CN"/>
              <a:t>CNN</a:t>
            </a:r>
            <a:r>
              <a:rPr lang="zh-CN" altLang="en-US"/>
              <a:t>：卷积，主要用于图像处理。卷积层（提取图像特征），池化层（减少特征图的尺寸），全连接层（分类等任务）</a:t>
            </a:r>
            <a:endParaRPr lang="zh-CN" altLang="en-US"/>
          </a:p>
          <a:p>
            <a:r>
              <a:rPr lang="en-US" altLang="zh-CN"/>
              <a:t>RNN</a:t>
            </a:r>
            <a:r>
              <a:rPr lang="zh-CN" altLang="en-US"/>
              <a:t>：循环神经网络</a:t>
            </a:r>
            <a:r>
              <a:rPr lang="en-US" altLang="zh-CN"/>
              <a:t> </a:t>
            </a:r>
            <a:r>
              <a:rPr lang="zh-CN" altLang="en-US"/>
              <a:t>，处理序列数据，能够记住序列中的上下文信息。常用于时间序列分析、语言模型等</a:t>
            </a:r>
            <a:endParaRPr lang="zh-CN" altLang="en-US"/>
          </a:p>
          <a:p>
            <a:r>
              <a:rPr lang="en-US" altLang="zh-CN"/>
              <a:t>LSTM</a:t>
            </a:r>
            <a:r>
              <a:rPr lang="zh-CN" altLang="en-US"/>
              <a:t>：特殊的</a:t>
            </a:r>
            <a:r>
              <a:rPr lang="en-US" altLang="zh-CN"/>
              <a:t>RNN</a:t>
            </a:r>
            <a:endParaRPr lang="en-US" altLang="zh-CN"/>
          </a:p>
          <a:p>
            <a:r>
              <a:rPr lang="en-US" altLang="zh-CN"/>
              <a:t>GAN</a:t>
            </a:r>
            <a:r>
              <a:rPr lang="zh-CN" altLang="en-US"/>
              <a:t>：生成对抗网络，</a:t>
            </a:r>
            <a:r>
              <a:rPr lang="zh-CN" altLang="en-US"/>
              <a:t>生成任务</a:t>
            </a:r>
            <a:endParaRPr lang="zh-CN" altLang="en-US"/>
          </a:p>
          <a:p>
            <a:r>
              <a:rPr lang="en-US" altLang="zh-CN"/>
              <a:t>Transformer</a:t>
            </a:r>
            <a:r>
              <a:rPr lang="zh-CN" altLang="en-US"/>
              <a:t>：主要用于自然语言处理等。</a:t>
            </a:r>
            <a:r>
              <a:rPr lang="en-US" altLang="zh-CN"/>
              <a:t>BERT </a:t>
            </a:r>
            <a:r>
              <a:rPr lang="en-US" altLang="zh-CN"/>
              <a:t>GPT</a:t>
            </a:r>
            <a:endParaRPr lang="en-US" altLang="zh-CN"/>
          </a:p>
          <a:p>
            <a:endParaRPr lang="en-US" altLang="zh-CN"/>
          </a:p>
          <a:p>
            <a:r>
              <a:rPr lang="en-US" altLang="zh-CN"/>
              <a:t>Pearson</a:t>
            </a:r>
            <a:r>
              <a:rPr lang="zh-CN" altLang="en-US"/>
              <a:t>需要进行</a:t>
            </a:r>
            <a:r>
              <a:rPr lang="zh-CN" altLang="en-US"/>
              <a:t>正态性检验</a:t>
            </a:r>
            <a:endParaRPr lang="zh-CN" altLang="en-US"/>
          </a:p>
          <a:p>
            <a:endParaRPr lang="zh-CN" altLang="en-US"/>
          </a:p>
          <a:p>
            <a:r>
              <a:rPr lang="en-US" altLang="zh-CN"/>
              <a:t>ML</a:t>
            </a:r>
            <a:r>
              <a:rPr lang="zh-CN" altLang="en-US"/>
              <a:t>一堆</a:t>
            </a:r>
            <a:endParaRPr lang="zh-CN" altLang="en-US"/>
          </a:p>
          <a:p>
            <a:endParaRPr lang="zh-CN" altLang="en-US"/>
          </a:p>
          <a:p>
            <a:r>
              <a:rPr lang="en-US" altLang="zh-CN"/>
              <a:t>Topsis</a:t>
            </a:r>
            <a:r>
              <a:rPr lang="zh-CN" altLang="en-US"/>
              <a:t>：选方案，最接近正理想解，最远离</a:t>
            </a:r>
            <a:r>
              <a:rPr lang="en-US" altLang="zh-CN"/>
              <a:t>……</a:t>
            </a:r>
            <a:endParaRPr lang="en-US" alt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en-US" altLang="zh-CN"/>
              <a:t>AI</a:t>
            </a:r>
            <a:r>
              <a:rPr lang="zh-CN" altLang="en-US"/>
              <a:t>演示：</a:t>
            </a:r>
            <a:r>
              <a:rPr lang="en-US" altLang="zh-CN"/>
              <a:t>1.</a:t>
            </a:r>
            <a:r>
              <a:rPr lang="zh-CN" altLang="en-US"/>
              <a:t>生成代码</a:t>
            </a:r>
            <a:r>
              <a:rPr lang="en-US" altLang="zh-CN"/>
              <a:t>2.</a:t>
            </a:r>
            <a:r>
              <a:rPr lang="zh-CN" altLang="en-US"/>
              <a:t>标注释</a:t>
            </a:r>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sym typeface="+mn-ea"/>
              </a:rPr>
              <a:t>（展示我的</a:t>
            </a:r>
            <a:r>
              <a:rPr lang="en-US" altLang="zh-CN">
                <a:sym typeface="+mn-ea"/>
              </a:rPr>
              <a:t>H</a:t>
            </a:r>
            <a:r>
              <a:rPr lang="zh-CN" altLang="en-US">
                <a:sym typeface="+mn-ea"/>
              </a:rPr>
              <a:t>论文）</a:t>
            </a:r>
            <a:endParaRPr lang="zh-CN" altLang="en-US"/>
          </a:p>
          <a:p>
            <a:r>
              <a:rPr lang="zh-CN" altLang="en-US"/>
              <a:t>看着我的</a:t>
            </a:r>
            <a:r>
              <a:rPr lang="en-US" altLang="zh-CN"/>
              <a:t>Ipad</a:t>
            </a:r>
            <a:r>
              <a:rPr lang="zh-CN" altLang="en-US"/>
              <a:t>笔记</a:t>
            </a:r>
            <a:r>
              <a:rPr lang="zh-CN" altLang="en-US"/>
              <a:t>讲</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11.jpeg"/></Relationships>
</file>

<file path=ppt/slides/_rels/slide16.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customXml" Target="../ink/ink2.xml"/><Relationship Id="rId4" Type="http://schemas.openxmlformats.org/officeDocument/2006/relationships/image" Target="../media/image14.png"/><Relationship Id="rId3" Type="http://schemas.openxmlformats.org/officeDocument/2006/relationships/customXml" Target="../ink/ink1.xml"/><Relationship Id="rId2" Type="http://schemas.openxmlformats.org/officeDocument/2006/relationships/image" Target="../media/image13.png"/><Relationship Id="rId1"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image" Target="../media/image16.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jpe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jpe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1.jpe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jpe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3.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customXml" Target="../ink/ink4.xml"/><Relationship Id="rId3" Type="http://schemas.openxmlformats.org/officeDocument/2006/relationships/image" Target="../media/image26.png"/><Relationship Id="rId2" Type="http://schemas.openxmlformats.org/officeDocument/2006/relationships/customXml" Target="../ink/ink3.xml"/><Relationship Id="rId1" Type="http://schemas.openxmlformats.org/officeDocument/2006/relationships/image" Target="../media/image25.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8.jpe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0.jpeg"/><Relationship Id="rId1" Type="http://schemas.openxmlformats.org/officeDocument/2006/relationships/image" Target="../media/image29.jpe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zh-CN" altLang="zh-CN" sz="6000" b="1" spc="300">
                <a:solidFill>
                  <a:schemeClr val="tx1">
                    <a:lumMod val="85000"/>
                    <a:lumOff val="15000"/>
                  </a:schemeClr>
                </a:solidFill>
                <a:uFillTx/>
              </a:rPr>
              <a:t>数学</a:t>
            </a:r>
            <a:r>
              <a:rPr lang="zh-CN" altLang="zh-CN" sz="6000" b="1" spc="300">
                <a:solidFill>
                  <a:schemeClr val="tx1">
                    <a:lumMod val="85000"/>
                    <a:lumOff val="15000"/>
                  </a:schemeClr>
                </a:solidFill>
                <a:uFillTx/>
              </a:rPr>
              <a:t>建模竞赛经验分享</a:t>
            </a:r>
            <a:endParaRPr lang="zh-CN" altLang="en-US" sz="7200"/>
          </a:p>
        </p:txBody>
      </p:sp>
      <p:sp>
        <p:nvSpPr>
          <p:cNvPr id="4" name="文本框 3"/>
          <p:cNvSpPr txBox="1"/>
          <p:nvPr/>
        </p:nvSpPr>
        <p:spPr>
          <a:xfrm>
            <a:off x="3835400" y="3997960"/>
            <a:ext cx="4848860" cy="2430145"/>
          </a:xfrm>
          <a:prstGeom prst="rect">
            <a:avLst/>
          </a:prstGeom>
          <a:noFill/>
        </p:spPr>
        <p:txBody>
          <a:bodyPr wrap="square" rtlCol="0">
            <a:spAutoFit/>
          </a:bodyPr>
          <a:p>
            <a:r>
              <a:rPr lang="zh-CN" altLang="en-US" sz="2000"/>
              <a:t>崔浩岳</a:t>
            </a:r>
            <a:r>
              <a:rPr lang="en-US" altLang="zh-CN" sz="2000"/>
              <a:t>   </a:t>
            </a:r>
            <a:r>
              <a:rPr lang="zh-CN" altLang="en-US" sz="2000"/>
              <a:t>大三</a:t>
            </a:r>
            <a:r>
              <a:rPr lang="en-US" altLang="zh-CN" sz="2000"/>
              <a:t>  </a:t>
            </a:r>
            <a:r>
              <a:rPr lang="zh-CN" altLang="en-US" sz="2000"/>
              <a:t>计算机科学与技术（卓越）</a:t>
            </a:r>
            <a:endParaRPr lang="en-US" altLang="zh-CN" sz="2000"/>
          </a:p>
          <a:p>
            <a:endParaRPr lang="en-US" altLang="zh-CN" sz="2000"/>
          </a:p>
          <a:p>
            <a:r>
              <a:rPr lang="en-US" altLang="zh-CN" sz="2000"/>
              <a:t>2024.9   </a:t>
            </a:r>
            <a:r>
              <a:rPr lang="zh-CN" altLang="en-US" sz="2000"/>
              <a:t>国赛</a:t>
            </a:r>
            <a:r>
              <a:rPr lang="en-US" altLang="zh-CN" sz="2000"/>
              <a:t> </a:t>
            </a:r>
            <a:r>
              <a:rPr lang="zh-CN" altLang="en-US" sz="2000"/>
              <a:t>国二</a:t>
            </a:r>
            <a:endParaRPr lang="en-US" altLang="zh-CN" sz="2000"/>
          </a:p>
          <a:p>
            <a:r>
              <a:rPr lang="en-US" altLang="zh-CN" sz="2000"/>
              <a:t>2024.2   </a:t>
            </a:r>
            <a:r>
              <a:rPr lang="zh-CN" altLang="en-US" sz="2000"/>
              <a:t>美赛</a:t>
            </a:r>
            <a:r>
              <a:rPr lang="en-US" altLang="zh-CN" sz="2000"/>
              <a:t> H</a:t>
            </a:r>
            <a:r>
              <a:rPr lang="zh-CN" altLang="en-US" sz="2000"/>
              <a:t>奖</a:t>
            </a:r>
            <a:endParaRPr lang="zh-CN" altLang="en-US" sz="2000"/>
          </a:p>
          <a:p>
            <a:endParaRPr lang="zh-CN" altLang="en-US"/>
          </a:p>
          <a:p>
            <a:endParaRPr lang="zh-CN" altLang="en-US"/>
          </a:p>
          <a:p>
            <a:endParaRPr lang="zh-CN" altLang="en-US"/>
          </a:p>
          <a:p>
            <a:r>
              <a:rPr lang="en-US" altLang="zh-CN"/>
              <a:t>                                 2024.12.16</a:t>
            </a:r>
            <a:endParaRPr lang="en-US" altLang="zh-CN"/>
          </a:p>
        </p:txBody>
      </p:sp>
      <p:sp>
        <p:nvSpPr>
          <p:cNvPr id="5" name="文本框 4"/>
          <p:cNvSpPr txBox="1"/>
          <p:nvPr/>
        </p:nvSpPr>
        <p:spPr>
          <a:xfrm>
            <a:off x="8684260" y="6146800"/>
            <a:ext cx="4064000" cy="368300"/>
          </a:xfrm>
          <a:prstGeom prst="rect">
            <a:avLst/>
          </a:prstGeom>
          <a:noFill/>
        </p:spPr>
        <p:txBody>
          <a:bodyPr wrap="square" rtlCol="0">
            <a:spAutoFit/>
          </a:bodyPr>
          <a:p>
            <a:r>
              <a:rPr lang="zh-CN" altLang="en-US"/>
              <a:t>仅作朋辈分享使用，有误</a:t>
            </a:r>
            <a:r>
              <a:rPr lang="zh-CN" altLang="en-US"/>
              <a:t>勿究</a:t>
            </a: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676275" y="481965"/>
            <a:ext cx="4064000" cy="460375"/>
          </a:xfrm>
          <a:prstGeom prst="rect">
            <a:avLst/>
          </a:prstGeom>
          <a:noFill/>
        </p:spPr>
        <p:txBody>
          <a:bodyPr wrap="square" rtlCol="0">
            <a:spAutoFit/>
          </a:bodyPr>
          <a:p>
            <a:r>
              <a:rPr lang="zh-CN" altLang="en-US" sz="2400"/>
              <a:t>重点介绍一下美赛</a:t>
            </a:r>
            <a:endParaRPr lang="zh-CN" altLang="en-US" sz="2400"/>
          </a:p>
        </p:txBody>
      </p:sp>
      <p:sp>
        <p:nvSpPr>
          <p:cNvPr id="3" name="文本框 2"/>
          <p:cNvSpPr txBox="1"/>
          <p:nvPr/>
        </p:nvSpPr>
        <p:spPr>
          <a:xfrm>
            <a:off x="1091565" y="1405255"/>
            <a:ext cx="5655310" cy="460375"/>
          </a:xfrm>
          <a:prstGeom prst="rect">
            <a:avLst/>
          </a:prstGeom>
          <a:noFill/>
        </p:spPr>
        <p:txBody>
          <a:bodyPr wrap="square" rtlCol="0">
            <a:spAutoFit/>
          </a:bodyPr>
          <a:p>
            <a:r>
              <a:rPr lang="zh-CN" altLang="en-US" sz="2400"/>
              <a:t>美赛</a:t>
            </a:r>
            <a:r>
              <a:rPr lang="en-US" altLang="zh-CN" sz="2400"/>
              <a:t>(MCM/ICM)  </a:t>
            </a:r>
            <a:r>
              <a:rPr lang="zh-CN" altLang="en-US" sz="2400"/>
              <a:t>共</a:t>
            </a:r>
            <a:r>
              <a:rPr lang="en-US" altLang="zh-CN" sz="2400"/>
              <a:t>ABCDEF</a:t>
            </a:r>
            <a:r>
              <a:rPr lang="zh-CN" altLang="en-US" sz="2400"/>
              <a:t>六道题</a:t>
            </a:r>
            <a:endParaRPr lang="zh-CN" altLang="en-US" sz="2400"/>
          </a:p>
        </p:txBody>
      </p:sp>
      <p:sp>
        <p:nvSpPr>
          <p:cNvPr id="4" name="文本框 3"/>
          <p:cNvSpPr txBox="1"/>
          <p:nvPr/>
        </p:nvSpPr>
        <p:spPr>
          <a:xfrm>
            <a:off x="1031875" y="2200910"/>
            <a:ext cx="6951345" cy="3415030"/>
          </a:xfrm>
          <a:prstGeom prst="rect">
            <a:avLst/>
          </a:prstGeom>
          <a:noFill/>
        </p:spPr>
        <p:txBody>
          <a:bodyPr wrap="square" rtlCol="0">
            <a:spAutoFit/>
          </a:bodyPr>
          <a:p>
            <a:r>
              <a:rPr lang="en-US" altLang="zh-CN" sz="2400" b="1"/>
              <a:t>MCM:“</a:t>
            </a:r>
            <a:r>
              <a:rPr lang="zh-CN" altLang="en-US" sz="2400" b="1"/>
              <a:t>数学建模竞赛</a:t>
            </a:r>
            <a:r>
              <a:rPr lang="en-US" altLang="zh-CN" sz="2400" b="1"/>
              <a:t>”</a:t>
            </a:r>
            <a:r>
              <a:rPr lang="zh-CN" altLang="en-US" sz="2400" b="1"/>
              <a:t>，偏向于自然、理工</a:t>
            </a:r>
            <a:endParaRPr lang="zh-CN" altLang="en-US" sz="2400" b="1"/>
          </a:p>
          <a:p>
            <a:r>
              <a:rPr lang="en-US" altLang="zh-CN" sz="2400"/>
              <a:t>A:</a:t>
            </a:r>
            <a:r>
              <a:rPr lang="zh-CN" altLang="en-US" sz="2400"/>
              <a:t>连续性分析</a:t>
            </a:r>
            <a:r>
              <a:rPr lang="en-US" altLang="zh-CN" sz="2400"/>
              <a:t> </a:t>
            </a:r>
            <a:endParaRPr lang="en-US" altLang="zh-CN" sz="2400"/>
          </a:p>
          <a:p>
            <a:r>
              <a:rPr lang="en-US" altLang="zh-CN" sz="2400"/>
              <a:t>B:</a:t>
            </a:r>
            <a:r>
              <a:rPr lang="zh-CN" altLang="en-US" sz="2400"/>
              <a:t>离散型分析</a:t>
            </a:r>
            <a:r>
              <a:rPr lang="en-US" altLang="zh-CN" sz="2400"/>
              <a:t> </a:t>
            </a:r>
            <a:endParaRPr lang="en-US" altLang="zh-CN" sz="2400"/>
          </a:p>
          <a:p>
            <a:r>
              <a:rPr lang="en-US" altLang="zh-CN" sz="2400"/>
              <a:t>C:</a:t>
            </a:r>
            <a:r>
              <a:rPr lang="zh-CN" altLang="en-US" sz="2400"/>
              <a:t>大数据分析与处理</a:t>
            </a:r>
            <a:endParaRPr lang="zh-CN" altLang="en-US" sz="2400"/>
          </a:p>
          <a:p>
            <a:endParaRPr lang="zh-CN" altLang="en-US" sz="2400"/>
          </a:p>
          <a:p>
            <a:r>
              <a:rPr lang="en-US" altLang="zh-CN" sz="2400" b="1"/>
              <a:t>ICM</a:t>
            </a:r>
            <a:r>
              <a:rPr lang="zh-CN" altLang="en-US" sz="2400" b="1"/>
              <a:t>：</a:t>
            </a:r>
            <a:r>
              <a:rPr lang="en-US" altLang="zh-CN" sz="2400" b="1"/>
              <a:t>“</a:t>
            </a:r>
            <a:r>
              <a:rPr lang="zh-CN" altLang="en-US" sz="2400" b="1"/>
              <a:t>交叉学科竞赛</a:t>
            </a:r>
            <a:r>
              <a:rPr lang="en-US" altLang="zh-CN" sz="2400" b="1"/>
              <a:t>”</a:t>
            </a:r>
            <a:r>
              <a:rPr lang="zh-CN" altLang="en-US" sz="2400" b="1"/>
              <a:t>，偏向于社科、人文</a:t>
            </a:r>
            <a:endParaRPr lang="zh-CN" altLang="en-US" sz="2400" b="1"/>
          </a:p>
          <a:p>
            <a:r>
              <a:rPr lang="en-US" altLang="zh-CN" sz="2400"/>
              <a:t>D</a:t>
            </a:r>
            <a:r>
              <a:rPr lang="zh-CN" altLang="en-US" sz="2400"/>
              <a:t>：运筹学、网络科学</a:t>
            </a:r>
            <a:r>
              <a:rPr lang="en-US" altLang="zh-CN" sz="2400"/>
              <a:t> </a:t>
            </a:r>
            <a:r>
              <a:rPr lang="zh-CN" altLang="en-US" sz="2400"/>
              <a:t>图论算法居多</a:t>
            </a:r>
            <a:endParaRPr lang="zh-CN" altLang="en-US" sz="2400"/>
          </a:p>
          <a:p>
            <a:r>
              <a:rPr lang="en-US" altLang="zh-CN" sz="2400"/>
              <a:t>E</a:t>
            </a:r>
            <a:r>
              <a:rPr lang="zh-CN" altLang="en-US" sz="2400"/>
              <a:t>：环境科学</a:t>
            </a:r>
            <a:endParaRPr lang="zh-CN" altLang="en-US" sz="2400"/>
          </a:p>
          <a:p>
            <a:r>
              <a:rPr lang="en-US" altLang="zh-CN" sz="2400"/>
              <a:t>F</a:t>
            </a:r>
            <a:r>
              <a:rPr lang="zh-CN" altLang="en-US" sz="2400"/>
              <a:t>：政策，资料较难找</a:t>
            </a:r>
            <a:endParaRPr lang="zh-CN" altLang="en-US" sz="2400"/>
          </a:p>
        </p:txBody>
      </p:sp>
      <p:pic>
        <p:nvPicPr>
          <p:cNvPr id="9" name="图片 8"/>
          <p:cNvPicPr>
            <a:picLocks noChangeAspect="1"/>
          </p:cNvPicPr>
          <p:nvPr/>
        </p:nvPicPr>
        <p:blipFill>
          <a:blip r:embed="rId1"/>
          <a:stretch>
            <a:fillRect/>
          </a:stretch>
        </p:blipFill>
        <p:spPr>
          <a:xfrm>
            <a:off x="7537450" y="3795395"/>
            <a:ext cx="2686685" cy="2218055"/>
          </a:xfrm>
          <a:prstGeom prst="rect">
            <a:avLst/>
          </a:prstGeom>
        </p:spPr>
      </p:pic>
      <p:pic>
        <p:nvPicPr>
          <p:cNvPr id="10" name="图片 9" descr="屏幕截图 2024-12-01 193906"/>
          <p:cNvPicPr>
            <a:picLocks noChangeAspect="1"/>
          </p:cNvPicPr>
          <p:nvPr/>
        </p:nvPicPr>
        <p:blipFill>
          <a:blip r:embed="rId2"/>
          <a:stretch>
            <a:fillRect/>
          </a:stretch>
        </p:blipFill>
        <p:spPr>
          <a:xfrm>
            <a:off x="7537450" y="1211580"/>
            <a:ext cx="2896870" cy="216090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4169410" y="3089910"/>
            <a:ext cx="5113655" cy="583565"/>
          </a:xfrm>
          <a:prstGeom prst="rect">
            <a:avLst/>
          </a:prstGeom>
          <a:noFill/>
        </p:spPr>
        <p:txBody>
          <a:bodyPr wrap="square" rtlCol="0">
            <a:spAutoFit/>
          </a:bodyPr>
          <a:p>
            <a:r>
              <a:rPr lang="zh-CN" altLang="en-US" sz="3200"/>
              <a:t>如何准备如何</a:t>
            </a:r>
            <a:r>
              <a:rPr lang="zh-CN" altLang="en-US" sz="3200"/>
              <a:t>打？</a:t>
            </a:r>
            <a:endParaRPr lang="zh-CN" altLang="en-US" sz="32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659765" y="609600"/>
            <a:ext cx="4064000" cy="460375"/>
          </a:xfrm>
          <a:prstGeom prst="rect">
            <a:avLst/>
          </a:prstGeom>
          <a:noFill/>
        </p:spPr>
        <p:txBody>
          <a:bodyPr wrap="square" rtlCol="0">
            <a:spAutoFit/>
          </a:bodyPr>
          <a:p>
            <a:r>
              <a:rPr lang="zh-CN" altLang="en-US" sz="2400"/>
              <a:t>队友分工</a:t>
            </a:r>
            <a:endParaRPr lang="zh-CN" altLang="en-US" sz="2400"/>
          </a:p>
        </p:txBody>
      </p:sp>
      <p:sp>
        <p:nvSpPr>
          <p:cNvPr id="4" name="文本框 3"/>
          <p:cNvSpPr txBox="1"/>
          <p:nvPr/>
        </p:nvSpPr>
        <p:spPr>
          <a:xfrm>
            <a:off x="1277620" y="1570355"/>
            <a:ext cx="4064000" cy="368300"/>
          </a:xfrm>
          <a:prstGeom prst="rect">
            <a:avLst/>
          </a:prstGeom>
          <a:noFill/>
        </p:spPr>
        <p:txBody>
          <a:bodyPr wrap="square" rtlCol="0">
            <a:spAutoFit/>
          </a:bodyPr>
          <a:p>
            <a:r>
              <a:rPr lang="zh-CN" altLang="en-US"/>
              <a:t>传统分工：建模手，编程手，论文</a:t>
            </a:r>
            <a:r>
              <a:rPr lang="zh-CN" altLang="en-US"/>
              <a:t>手</a:t>
            </a:r>
            <a:endParaRPr lang="zh-CN" altLang="en-US"/>
          </a:p>
        </p:txBody>
      </p:sp>
      <p:sp>
        <p:nvSpPr>
          <p:cNvPr id="5" name="文本框 4"/>
          <p:cNvSpPr txBox="1"/>
          <p:nvPr/>
        </p:nvSpPr>
        <p:spPr>
          <a:xfrm>
            <a:off x="1277620" y="2192020"/>
            <a:ext cx="10371455" cy="368300"/>
          </a:xfrm>
          <a:prstGeom prst="rect">
            <a:avLst/>
          </a:prstGeom>
          <a:noFill/>
        </p:spPr>
        <p:txBody>
          <a:bodyPr wrap="square" rtlCol="0">
            <a:spAutoFit/>
          </a:bodyPr>
          <a:p>
            <a:r>
              <a:rPr lang="zh-CN" altLang="en-US"/>
              <a:t>三个人英语水平最好都要过关，而且基础的模型都要</a:t>
            </a:r>
            <a:r>
              <a:rPr lang="zh-CN" altLang="en-US"/>
              <a:t>了解</a:t>
            </a:r>
            <a:endParaRPr lang="zh-CN" altLang="en-US"/>
          </a:p>
        </p:txBody>
      </p:sp>
      <p:sp>
        <p:nvSpPr>
          <p:cNvPr id="7" name="文本框 6"/>
          <p:cNvSpPr txBox="1"/>
          <p:nvPr/>
        </p:nvSpPr>
        <p:spPr>
          <a:xfrm>
            <a:off x="1277620" y="2920365"/>
            <a:ext cx="8618855" cy="368300"/>
          </a:xfrm>
          <a:prstGeom prst="rect">
            <a:avLst/>
          </a:prstGeom>
          <a:noFill/>
        </p:spPr>
        <p:txBody>
          <a:bodyPr wrap="square" rtlCol="0">
            <a:spAutoFit/>
          </a:bodyPr>
          <a:p>
            <a:r>
              <a:rPr lang="zh-CN" altLang="en-US"/>
              <a:t>对于不是第一次参加的大三等</a:t>
            </a:r>
            <a:r>
              <a:rPr lang="zh-CN" altLang="en-US"/>
              <a:t>年级同学，可以灵活多变</a:t>
            </a:r>
            <a:endParaRPr lang="zh-CN" altLang="en-US"/>
          </a:p>
        </p:txBody>
      </p:sp>
      <p:pic>
        <p:nvPicPr>
          <p:cNvPr id="9" name="图片 8"/>
          <p:cNvPicPr>
            <a:picLocks noChangeAspect="1"/>
          </p:cNvPicPr>
          <p:nvPr/>
        </p:nvPicPr>
        <p:blipFill>
          <a:blip r:embed="rId1"/>
          <a:stretch>
            <a:fillRect/>
          </a:stretch>
        </p:blipFill>
        <p:spPr>
          <a:xfrm>
            <a:off x="1334135" y="3497580"/>
            <a:ext cx="7601585" cy="29819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250" fill="hold">
                                          <p:stCondLst>
                                            <p:cond delay="0"/>
                                          </p:stCondLst>
                                        </p:cTn>
                                        <p:tgtEl>
                                          <p:spTgt spid="9"/>
                                        </p:tgtEl>
                                        <p:attrNameLst>
                                          <p:attrName>style.visibility</p:attrName>
                                        </p:attrNameLst>
                                      </p:cBhvr>
                                      <p:to>
                                        <p:strVal val="visible"/>
                                      </p:to>
                                    </p:set>
                                    <p:animEffect transition="in" filter="strips(downLeft)">
                                      <p:cBhvr>
                                        <p:cTn id="7" dur="2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566420" y="481330"/>
            <a:ext cx="4064000" cy="460375"/>
          </a:xfrm>
          <a:prstGeom prst="rect">
            <a:avLst/>
          </a:prstGeom>
          <a:noFill/>
        </p:spPr>
        <p:txBody>
          <a:bodyPr wrap="square" rtlCol="0">
            <a:spAutoFit/>
          </a:bodyPr>
          <a:p>
            <a:r>
              <a:rPr lang="zh-CN" altLang="en-US" sz="2400"/>
              <a:t>如何准备</a:t>
            </a:r>
            <a:endParaRPr lang="zh-CN" altLang="en-US" sz="2400"/>
          </a:p>
        </p:txBody>
      </p:sp>
      <p:sp>
        <p:nvSpPr>
          <p:cNvPr id="5" name="文本框 4"/>
          <p:cNvSpPr txBox="1"/>
          <p:nvPr/>
        </p:nvSpPr>
        <p:spPr>
          <a:xfrm>
            <a:off x="896620" y="1557655"/>
            <a:ext cx="6790055" cy="368300"/>
          </a:xfrm>
          <a:prstGeom prst="rect">
            <a:avLst/>
          </a:prstGeom>
          <a:noFill/>
        </p:spPr>
        <p:txBody>
          <a:bodyPr wrap="square" rtlCol="0">
            <a:spAutoFit/>
          </a:bodyPr>
          <a:p>
            <a:r>
              <a:rPr lang="zh-CN" altLang="en-US"/>
              <a:t>前期（</a:t>
            </a:r>
            <a:r>
              <a:rPr lang="en-US" altLang="zh-CN"/>
              <a:t>2024</a:t>
            </a:r>
            <a:r>
              <a:rPr lang="zh-CN" altLang="en-US"/>
              <a:t>年）：可以上</a:t>
            </a:r>
            <a:r>
              <a:rPr lang="en-US" altLang="zh-CN"/>
              <a:t>b</a:t>
            </a:r>
            <a:r>
              <a:rPr lang="zh-CN" altLang="en-US"/>
              <a:t>站找免费的课听，一起学习</a:t>
            </a:r>
            <a:r>
              <a:rPr lang="zh-CN" altLang="en-US"/>
              <a:t>模型</a:t>
            </a:r>
            <a:endParaRPr lang="zh-CN" altLang="en-US"/>
          </a:p>
        </p:txBody>
      </p:sp>
      <p:pic>
        <p:nvPicPr>
          <p:cNvPr id="6" name="图片 5" descr="323728f71bda1e1ae9a38554619da45c"/>
          <p:cNvPicPr>
            <a:picLocks noChangeAspect="1"/>
          </p:cNvPicPr>
          <p:nvPr/>
        </p:nvPicPr>
        <p:blipFill>
          <a:blip r:embed="rId1"/>
          <a:stretch>
            <a:fillRect/>
          </a:stretch>
        </p:blipFill>
        <p:spPr>
          <a:xfrm>
            <a:off x="3979545" y="2092960"/>
            <a:ext cx="2907030" cy="2221865"/>
          </a:xfrm>
          <a:prstGeom prst="rect">
            <a:avLst/>
          </a:prstGeom>
        </p:spPr>
      </p:pic>
      <p:sp>
        <p:nvSpPr>
          <p:cNvPr id="7" name="文本框 6"/>
          <p:cNvSpPr txBox="1"/>
          <p:nvPr/>
        </p:nvSpPr>
        <p:spPr>
          <a:xfrm>
            <a:off x="998855" y="2437765"/>
            <a:ext cx="4064000" cy="368300"/>
          </a:xfrm>
          <a:prstGeom prst="rect">
            <a:avLst/>
          </a:prstGeom>
          <a:noFill/>
        </p:spPr>
        <p:txBody>
          <a:bodyPr wrap="square" rtlCol="0">
            <a:spAutoFit/>
          </a:bodyPr>
          <a:p>
            <a:r>
              <a:rPr lang="zh-CN" altLang="en-US"/>
              <a:t>推荐参考教材（</a:t>
            </a:r>
            <a:r>
              <a:rPr lang="zh-CN" altLang="en-US"/>
              <a:t>不是广告）</a:t>
            </a:r>
            <a:endParaRPr lang="zh-CN" altLang="en-US"/>
          </a:p>
        </p:txBody>
      </p:sp>
      <p:sp>
        <p:nvSpPr>
          <p:cNvPr id="8" name="文本框 7"/>
          <p:cNvSpPr txBox="1"/>
          <p:nvPr/>
        </p:nvSpPr>
        <p:spPr>
          <a:xfrm>
            <a:off x="1083310" y="5329555"/>
            <a:ext cx="5612765" cy="645160"/>
          </a:xfrm>
          <a:prstGeom prst="rect">
            <a:avLst/>
          </a:prstGeom>
          <a:noFill/>
        </p:spPr>
        <p:txBody>
          <a:bodyPr wrap="square" rtlCol="0">
            <a:spAutoFit/>
          </a:bodyPr>
          <a:p>
            <a:r>
              <a:rPr lang="zh-CN" altLang="en-US"/>
              <a:t>后期：（</a:t>
            </a:r>
            <a:r>
              <a:rPr lang="en-US" altLang="zh-CN"/>
              <a:t>2025</a:t>
            </a:r>
            <a:r>
              <a:rPr lang="zh-CN" altLang="en-US"/>
              <a:t>年，赛前半个月</a:t>
            </a:r>
            <a:r>
              <a:rPr lang="zh-CN" altLang="en-US"/>
              <a:t>左右）</a:t>
            </a:r>
            <a:endParaRPr lang="zh-CN" altLang="en-US"/>
          </a:p>
          <a:p>
            <a:r>
              <a:rPr lang="zh-CN" altLang="en-US"/>
              <a:t>更多精力投入到看往年优秀论文中（</a:t>
            </a:r>
            <a:r>
              <a:rPr lang="en-US" altLang="zh-CN">
                <a:sym typeface="+mn-ea"/>
              </a:rPr>
              <a:t>O</a:t>
            </a:r>
            <a:r>
              <a:rPr lang="zh-CN" altLang="en-US">
                <a:sym typeface="+mn-ea"/>
              </a:rPr>
              <a:t>、</a:t>
            </a:r>
            <a:r>
              <a:rPr lang="en-US" altLang="zh-CN">
                <a:sym typeface="+mn-ea"/>
              </a:rPr>
              <a:t>F</a:t>
            </a:r>
            <a:r>
              <a:rPr lang="zh-CN" altLang="en-US">
                <a:sym typeface="+mn-ea"/>
              </a:rPr>
              <a:t>奖</a:t>
            </a:r>
            <a:r>
              <a:rPr lang="zh-CN" altLang="en-US"/>
              <a:t>）</a:t>
            </a:r>
            <a:endParaRPr lang="zh-CN" altLang="en-US"/>
          </a:p>
        </p:txBody>
      </p:sp>
      <p:sp>
        <p:nvSpPr>
          <p:cNvPr id="9" name="文本框 8"/>
          <p:cNvSpPr txBox="1"/>
          <p:nvPr/>
        </p:nvSpPr>
        <p:spPr>
          <a:xfrm>
            <a:off x="1083310" y="4506595"/>
            <a:ext cx="9635490" cy="368300"/>
          </a:xfrm>
          <a:prstGeom prst="rect">
            <a:avLst/>
          </a:prstGeom>
          <a:noFill/>
        </p:spPr>
        <p:txBody>
          <a:bodyPr wrap="square" rtlCol="0">
            <a:spAutoFit/>
          </a:bodyPr>
          <a:p>
            <a:r>
              <a:rPr lang="zh-CN" altLang="en-US"/>
              <a:t>中期：可以考虑报一些辅导班（微信公众号，自己斟酌）此时不同角色应</a:t>
            </a:r>
            <a:r>
              <a:rPr lang="zh-CN" altLang="en-US"/>
              <a:t>有所侧重</a:t>
            </a:r>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4233545" y="2954020"/>
            <a:ext cx="6096000" cy="521970"/>
          </a:xfrm>
          <a:prstGeom prst="rect">
            <a:avLst/>
          </a:prstGeom>
          <a:noFill/>
        </p:spPr>
        <p:txBody>
          <a:bodyPr wrap="square" rtlCol="0" anchor="t">
            <a:spAutoFit/>
          </a:bodyPr>
          <a:p>
            <a:r>
              <a:rPr lang="zh-CN" altLang="en-US" sz="2800">
                <a:sym typeface="+mn-ea"/>
              </a:rPr>
              <a:t>如何准备</a:t>
            </a:r>
            <a:r>
              <a:rPr lang="en-US" altLang="zh-CN" sz="2800">
                <a:sym typeface="+mn-ea"/>
              </a:rPr>
              <a:t>——</a:t>
            </a:r>
            <a:r>
              <a:rPr lang="zh-CN" altLang="en-US" sz="2800">
                <a:sym typeface="+mn-ea"/>
              </a:rPr>
              <a:t>建模手</a:t>
            </a:r>
            <a:endParaRPr lang="zh-CN" altLang="en-US" sz="2800">
              <a:sym typeface="+mn-e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566420" y="481330"/>
            <a:ext cx="4064000" cy="460375"/>
          </a:xfrm>
          <a:prstGeom prst="rect">
            <a:avLst/>
          </a:prstGeom>
          <a:noFill/>
        </p:spPr>
        <p:txBody>
          <a:bodyPr wrap="square" rtlCol="0">
            <a:spAutoFit/>
          </a:bodyPr>
          <a:p>
            <a:r>
              <a:rPr lang="zh-CN" altLang="en-US" sz="2400"/>
              <a:t>如何准备</a:t>
            </a:r>
            <a:r>
              <a:rPr lang="en-US" altLang="zh-CN" sz="2400"/>
              <a:t>——</a:t>
            </a:r>
            <a:r>
              <a:rPr lang="zh-CN" altLang="en-US" sz="2400"/>
              <a:t>建模手</a:t>
            </a:r>
            <a:endParaRPr lang="zh-CN" altLang="en-US" sz="2400"/>
          </a:p>
        </p:txBody>
      </p:sp>
      <p:sp>
        <p:nvSpPr>
          <p:cNvPr id="7" name="文本框 6"/>
          <p:cNvSpPr txBox="1"/>
          <p:nvPr/>
        </p:nvSpPr>
        <p:spPr>
          <a:xfrm>
            <a:off x="880110" y="1066165"/>
            <a:ext cx="6375400" cy="368300"/>
          </a:xfrm>
          <a:prstGeom prst="rect">
            <a:avLst/>
          </a:prstGeom>
          <a:noFill/>
        </p:spPr>
        <p:txBody>
          <a:bodyPr wrap="square" rtlCol="0">
            <a:spAutoFit/>
          </a:bodyPr>
          <a:p>
            <a:r>
              <a:rPr lang="zh-CN" altLang="en-US"/>
              <a:t>多看例题往年题</a:t>
            </a:r>
            <a:r>
              <a:rPr lang="zh-CN" altLang="en-US"/>
              <a:t>优秀论文，多琢磨怎么建模，</a:t>
            </a:r>
            <a:r>
              <a:rPr lang="zh-CN" altLang="en-US"/>
              <a:t>学习各种模型</a:t>
            </a:r>
            <a:endParaRPr lang="zh-CN" altLang="en-US"/>
          </a:p>
        </p:txBody>
      </p:sp>
      <p:sp>
        <p:nvSpPr>
          <p:cNvPr id="8" name="文本框 7"/>
          <p:cNvSpPr txBox="1"/>
          <p:nvPr/>
        </p:nvSpPr>
        <p:spPr>
          <a:xfrm>
            <a:off x="7061200" y="1066165"/>
            <a:ext cx="4064000" cy="368300"/>
          </a:xfrm>
          <a:prstGeom prst="rect">
            <a:avLst/>
          </a:prstGeom>
          <a:noFill/>
        </p:spPr>
        <p:txBody>
          <a:bodyPr wrap="square" rtlCol="0">
            <a:spAutoFit/>
          </a:bodyPr>
          <a:p>
            <a:r>
              <a:rPr lang="zh-CN" altLang="en-US"/>
              <a:t>然后总结题型与模型</a:t>
            </a:r>
            <a:endParaRPr lang="zh-CN" altLang="en-US"/>
          </a:p>
        </p:txBody>
      </p:sp>
      <p:sp>
        <p:nvSpPr>
          <p:cNvPr id="9" name="文本框 8"/>
          <p:cNvSpPr txBox="1"/>
          <p:nvPr/>
        </p:nvSpPr>
        <p:spPr>
          <a:xfrm>
            <a:off x="7061200" y="3699510"/>
            <a:ext cx="4487545" cy="368300"/>
          </a:xfrm>
          <a:prstGeom prst="rect">
            <a:avLst/>
          </a:prstGeom>
          <a:noFill/>
        </p:spPr>
        <p:txBody>
          <a:bodyPr wrap="square" rtlCol="0">
            <a:spAutoFit/>
          </a:bodyPr>
          <a:p>
            <a:r>
              <a:rPr lang="zh-CN" altLang="en-US"/>
              <a:t>（仅供参考）</a:t>
            </a:r>
            <a:endParaRPr lang="zh-CN" altLang="en-US"/>
          </a:p>
        </p:txBody>
      </p:sp>
      <p:pic>
        <p:nvPicPr>
          <p:cNvPr id="11" name="图片 10" descr="dd54d701ed8dacc9544beebc78094ef"/>
          <p:cNvPicPr>
            <a:picLocks noChangeAspect="1"/>
          </p:cNvPicPr>
          <p:nvPr/>
        </p:nvPicPr>
        <p:blipFill>
          <a:blip r:embed="rId1"/>
          <a:srcRect l="2958" t="1121" r="17649" b="6263"/>
          <a:stretch>
            <a:fillRect/>
          </a:stretch>
        </p:blipFill>
        <p:spPr>
          <a:xfrm>
            <a:off x="880110" y="1489710"/>
            <a:ext cx="5901690" cy="5163820"/>
          </a:xfrm>
          <a:prstGeom prst="rect">
            <a:avLst/>
          </a:prstGeom>
        </p:spPr>
      </p:pic>
      <p:sp>
        <p:nvSpPr>
          <p:cNvPr id="2" name="文本框 1"/>
          <p:cNvSpPr txBox="1"/>
          <p:nvPr/>
        </p:nvSpPr>
        <p:spPr>
          <a:xfrm>
            <a:off x="7255510" y="1702435"/>
            <a:ext cx="4064000" cy="368300"/>
          </a:xfrm>
          <a:prstGeom prst="rect">
            <a:avLst/>
          </a:prstGeom>
          <a:noFill/>
        </p:spPr>
        <p:txBody>
          <a:bodyPr wrap="square" rtlCol="0">
            <a:spAutoFit/>
          </a:bodyPr>
          <a:p>
            <a:r>
              <a:rPr lang="zh-CN" altLang="en-US"/>
              <a:t>建议亲自手动</a:t>
            </a:r>
            <a:r>
              <a:rPr lang="zh-CN" altLang="en-US"/>
              <a:t>总结</a:t>
            </a:r>
            <a:endParaRPr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566420" y="481330"/>
            <a:ext cx="4064000" cy="460375"/>
          </a:xfrm>
          <a:prstGeom prst="rect">
            <a:avLst/>
          </a:prstGeom>
          <a:noFill/>
        </p:spPr>
        <p:txBody>
          <a:bodyPr wrap="square" rtlCol="0">
            <a:spAutoFit/>
          </a:bodyPr>
          <a:p>
            <a:r>
              <a:rPr lang="zh-CN" altLang="en-US" sz="2400"/>
              <a:t>如何准备</a:t>
            </a:r>
            <a:r>
              <a:rPr lang="en-US" altLang="zh-CN" sz="2400"/>
              <a:t>——</a:t>
            </a:r>
            <a:r>
              <a:rPr lang="zh-CN" altLang="en-US" sz="2400"/>
              <a:t>建模手</a:t>
            </a:r>
            <a:endParaRPr lang="zh-CN" altLang="en-US" sz="2400"/>
          </a:p>
        </p:txBody>
      </p:sp>
      <p:sp>
        <p:nvSpPr>
          <p:cNvPr id="2" name="文本框 1"/>
          <p:cNvSpPr txBox="1"/>
          <p:nvPr/>
        </p:nvSpPr>
        <p:spPr>
          <a:xfrm>
            <a:off x="566420" y="1098550"/>
            <a:ext cx="5325745" cy="368300"/>
          </a:xfrm>
          <a:prstGeom prst="rect">
            <a:avLst/>
          </a:prstGeom>
          <a:noFill/>
        </p:spPr>
        <p:txBody>
          <a:bodyPr wrap="square" rtlCol="0">
            <a:spAutoFit/>
          </a:bodyPr>
          <a:p>
            <a:r>
              <a:rPr lang="zh-CN" altLang="en-US"/>
              <a:t>举两个栗子：</a:t>
            </a:r>
            <a:r>
              <a:rPr lang="en-US" altLang="zh-CN"/>
              <a:t>2024</a:t>
            </a:r>
            <a:r>
              <a:rPr lang="zh-CN" altLang="en-US"/>
              <a:t>国赛正式</a:t>
            </a:r>
            <a:r>
              <a:rPr lang="en-US" altLang="zh-CN"/>
              <a:t>C</a:t>
            </a:r>
            <a:r>
              <a:rPr lang="zh-CN" altLang="en-US"/>
              <a:t>题</a:t>
            </a:r>
            <a:endParaRPr lang="zh-CN" altLang="en-US"/>
          </a:p>
        </p:txBody>
      </p:sp>
      <p:pic>
        <p:nvPicPr>
          <p:cNvPr id="3" name="图片 2"/>
          <p:cNvPicPr>
            <a:picLocks noChangeAspect="1"/>
          </p:cNvPicPr>
          <p:nvPr/>
        </p:nvPicPr>
        <p:blipFill>
          <a:blip r:embed="rId1"/>
          <a:stretch>
            <a:fillRect/>
          </a:stretch>
        </p:blipFill>
        <p:spPr>
          <a:xfrm>
            <a:off x="246380" y="1687195"/>
            <a:ext cx="7440930" cy="2286000"/>
          </a:xfrm>
          <a:prstGeom prst="rect">
            <a:avLst/>
          </a:prstGeom>
        </p:spPr>
      </p:pic>
      <p:sp>
        <p:nvSpPr>
          <p:cNvPr id="6" name="文本框 5"/>
          <p:cNvSpPr txBox="1"/>
          <p:nvPr/>
        </p:nvSpPr>
        <p:spPr>
          <a:xfrm>
            <a:off x="998855" y="4558665"/>
            <a:ext cx="4064000" cy="368300"/>
          </a:xfrm>
          <a:prstGeom prst="rect">
            <a:avLst/>
          </a:prstGeom>
          <a:noFill/>
        </p:spPr>
        <p:txBody>
          <a:bodyPr wrap="square" rtlCol="0">
            <a:spAutoFit/>
          </a:bodyPr>
          <a:p>
            <a:r>
              <a:rPr lang="zh-CN" altLang="en-US"/>
              <a:t>选取哪种模型预测农作物亩产量</a:t>
            </a:r>
            <a:r>
              <a:rPr lang="zh-CN" altLang="en-US"/>
              <a:t>最佳？</a:t>
            </a:r>
            <a:endParaRPr lang="zh-CN" altLang="en-US"/>
          </a:p>
        </p:txBody>
      </p:sp>
      <p:pic>
        <p:nvPicPr>
          <p:cNvPr id="8" name="图片 7"/>
          <p:cNvPicPr>
            <a:picLocks noChangeAspect="1"/>
          </p:cNvPicPr>
          <p:nvPr/>
        </p:nvPicPr>
        <p:blipFill>
          <a:blip r:embed="rId2"/>
          <a:stretch>
            <a:fillRect/>
          </a:stretch>
        </p:blipFill>
        <p:spPr>
          <a:xfrm>
            <a:off x="7687310" y="1098550"/>
            <a:ext cx="4286250" cy="4645025"/>
          </a:xfrm>
          <a:prstGeom prst="rect">
            <a:avLst/>
          </a:prstGeom>
        </p:spPr>
      </p:pic>
      <mc:AlternateContent xmlns:mc="http://schemas.openxmlformats.org/markup-compatibility/2006" xmlns:p14="http://schemas.microsoft.com/office/powerpoint/2010/main">
        <mc:Choice Requires="p14">
          <p:contentPart r:id="rId3" p14:bwMode="auto">
            <p14:nvContentPartPr>
              <p14:cNvPr id="9" name="墨迹 8"/>
              <p14:cNvContentPartPr/>
              <p14:nvPr/>
            </p14:nvContentPartPr>
            <p14:xfrm>
              <a:off x="5915025" y="2157095"/>
              <a:ext cx="1724025" cy="24130"/>
            </p14:xfrm>
          </p:contentPart>
        </mc:Choice>
        <mc:Fallback xmlns="">
          <p:pic>
            <p:nvPicPr>
              <p:cNvPr id="9" name="墨迹 8"/>
            </p:nvPicPr>
            <p:blipFill>
              <a:blip r:embed="rId4"/>
            </p:blipFill>
            <p:spPr>
              <a:xfrm>
                <a:off x="5915025" y="2157095"/>
                <a:ext cx="1724025" cy="24130"/>
              </a:xfrm>
              <a:prstGeom prst="rect"/>
            </p:spPr>
          </p:pic>
        </mc:Fallback>
      </mc:AlternateContent>
      <mc:AlternateContent xmlns:mc="http://schemas.openxmlformats.org/markup-compatibility/2006" xmlns:p14="http://schemas.microsoft.com/office/powerpoint/2010/main">
        <mc:Choice Requires="p14">
          <p:contentPart r:id="rId5" p14:bwMode="auto">
            <p14:nvContentPartPr>
              <p14:cNvPr id="10" name="墨迹 9"/>
              <p14:cNvContentPartPr/>
              <p14:nvPr/>
            </p14:nvContentPartPr>
            <p14:xfrm>
              <a:off x="285750" y="2428875"/>
              <a:ext cx="3438525" cy="47625"/>
            </p14:xfrm>
          </p:contentPart>
        </mc:Choice>
        <mc:Fallback xmlns="">
          <p:pic>
            <p:nvPicPr>
              <p:cNvPr id="10" name="墨迹 9"/>
            </p:nvPicPr>
            <p:blipFill>
              <a:blip r:embed="rId6"/>
            </p:blipFill>
            <p:spPr>
              <a:xfrm>
                <a:off x="285750" y="2428875"/>
                <a:ext cx="3438525" cy="47625"/>
              </a:xfrm>
              <a:prstGeom prst="rect"/>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strips(down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566420" y="481330"/>
            <a:ext cx="4064000" cy="460375"/>
          </a:xfrm>
          <a:prstGeom prst="rect">
            <a:avLst/>
          </a:prstGeom>
          <a:noFill/>
        </p:spPr>
        <p:txBody>
          <a:bodyPr wrap="square" rtlCol="0">
            <a:spAutoFit/>
          </a:bodyPr>
          <a:p>
            <a:r>
              <a:rPr lang="zh-CN" altLang="en-US" sz="2400"/>
              <a:t>如何准备</a:t>
            </a:r>
            <a:r>
              <a:rPr lang="en-US" altLang="zh-CN" sz="2400"/>
              <a:t>——</a:t>
            </a:r>
            <a:r>
              <a:rPr lang="zh-CN" altLang="en-US" sz="2400"/>
              <a:t>建模手</a:t>
            </a:r>
            <a:endParaRPr lang="zh-CN" altLang="en-US" sz="2400"/>
          </a:p>
        </p:txBody>
      </p:sp>
      <p:sp>
        <p:nvSpPr>
          <p:cNvPr id="2" name="文本框 1"/>
          <p:cNvSpPr txBox="1"/>
          <p:nvPr/>
        </p:nvSpPr>
        <p:spPr>
          <a:xfrm>
            <a:off x="566420" y="1098550"/>
            <a:ext cx="4064000" cy="368300"/>
          </a:xfrm>
          <a:prstGeom prst="rect">
            <a:avLst/>
          </a:prstGeom>
          <a:noFill/>
        </p:spPr>
        <p:txBody>
          <a:bodyPr wrap="square" rtlCol="0">
            <a:spAutoFit/>
          </a:bodyPr>
          <a:p>
            <a:r>
              <a:rPr lang="zh-CN" altLang="en-US"/>
              <a:t>举两个栗子：</a:t>
            </a:r>
            <a:r>
              <a:rPr lang="en-US" altLang="zh-CN"/>
              <a:t>2023</a:t>
            </a:r>
            <a:r>
              <a:rPr lang="zh-CN" altLang="en-US"/>
              <a:t>美赛校赛</a:t>
            </a:r>
            <a:r>
              <a:rPr lang="en-US" altLang="zh-CN"/>
              <a:t>B</a:t>
            </a:r>
            <a:r>
              <a:rPr lang="zh-CN" altLang="en-US"/>
              <a:t>题</a:t>
            </a:r>
            <a:endParaRPr lang="zh-CN" altLang="en-US"/>
          </a:p>
        </p:txBody>
      </p:sp>
      <p:pic>
        <p:nvPicPr>
          <p:cNvPr id="5" name="图片 4"/>
          <p:cNvPicPr>
            <a:picLocks noChangeAspect="1"/>
          </p:cNvPicPr>
          <p:nvPr/>
        </p:nvPicPr>
        <p:blipFill>
          <a:blip r:embed="rId1"/>
          <a:stretch>
            <a:fillRect/>
          </a:stretch>
        </p:blipFill>
        <p:spPr>
          <a:xfrm>
            <a:off x="447675" y="1857375"/>
            <a:ext cx="5901055" cy="2366010"/>
          </a:xfrm>
          <a:prstGeom prst="rect">
            <a:avLst/>
          </a:prstGeom>
        </p:spPr>
      </p:pic>
      <p:pic>
        <p:nvPicPr>
          <p:cNvPr id="7" name="图片 6"/>
          <p:cNvPicPr>
            <a:picLocks noChangeAspect="1"/>
          </p:cNvPicPr>
          <p:nvPr/>
        </p:nvPicPr>
        <p:blipFill>
          <a:blip r:embed="rId2"/>
          <a:stretch>
            <a:fillRect/>
          </a:stretch>
        </p:blipFill>
        <p:spPr>
          <a:xfrm>
            <a:off x="6619875" y="1466850"/>
            <a:ext cx="5227955" cy="4244340"/>
          </a:xfrm>
          <a:prstGeom prst="rect">
            <a:avLst/>
          </a:prstGeom>
        </p:spPr>
      </p:pic>
      <p:sp>
        <p:nvSpPr>
          <p:cNvPr id="9" name="文本框 8"/>
          <p:cNvSpPr txBox="1"/>
          <p:nvPr/>
        </p:nvSpPr>
        <p:spPr>
          <a:xfrm>
            <a:off x="913765" y="4834890"/>
            <a:ext cx="4064000" cy="368300"/>
          </a:xfrm>
          <a:prstGeom prst="rect">
            <a:avLst/>
          </a:prstGeom>
          <a:noFill/>
        </p:spPr>
        <p:txBody>
          <a:bodyPr wrap="square" rtlCol="0">
            <a:spAutoFit/>
          </a:bodyPr>
          <a:p>
            <a:r>
              <a:rPr lang="zh-CN" altLang="en-US"/>
              <a:t>优化类</a:t>
            </a:r>
            <a:r>
              <a:rPr lang="zh-CN" altLang="en-US"/>
              <a:t>问题</a:t>
            </a:r>
            <a:endParaRPr lang="zh-CN" altLang="en-US"/>
          </a:p>
        </p:txBody>
      </p:sp>
      <p:sp>
        <p:nvSpPr>
          <p:cNvPr id="10" name="文本框 9"/>
          <p:cNvSpPr txBox="1"/>
          <p:nvPr/>
        </p:nvSpPr>
        <p:spPr>
          <a:xfrm>
            <a:off x="913765" y="5342890"/>
            <a:ext cx="4064000" cy="368300"/>
          </a:xfrm>
          <a:prstGeom prst="rect">
            <a:avLst/>
          </a:prstGeom>
          <a:noFill/>
        </p:spPr>
        <p:txBody>
          <a:bodyPr wrap="square" rtlCol="0">
            <a:spAutoFit/>
          </a:bodyPr>
          <a:p>
            <a:r>
              <a:rPr lang="zh-CN" altLang="en-US"/>
              <a:t>使用</a:t>
            </a:r>
            <a:r>
              <a:rPr lang="zh-CN" altLang="en-US"/>
              <a:t>什么模型？</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strips(downLef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b142cb3b8c6ac6ea8209920a224e103"/>
          <p:cNvPicPr>
            <a:picLocks noChangeAspect="1"/>
          </p:cNvPicPr>
          <p:nvPr/>
        </p:nvPicPr>
        <p:blipFill>
          <a:blip r:embed="rId1"/>
          <a:stretch>
            <a:fillRect/>
          </a:stretch>
        </p:blipFill>
        <p:spPr>
          <a:xfrm>
            <a:off x="224790" y="202565"/>
            <a:ext cx="11870690" cy="627888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84d34d30c2942c5ca3f0c9ea46e425f"/>
          <p:cNvPicPr>
            <a:picLocks noChangeAspect="1"/>
          </p:cNvPicPr>
          <p:nvPr/>
        </p:nvPicPr>
        <p:blipFill>
          <a:blip r:embed="rId1"/>
          <a:stretch>
            <a:fillRect/>
          </a:stretch>
        </p:blipFill>
        <p:spPr>
          <a:xfrm>
            <a:off x="245745" y="227330"/>
            <a:ext cx="11802745" cy="637286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p:txBody>
          <a:bodyPr/>
          <a:p>
            <a:r>
              <a:rPr lang="zh-CN" altLang="en-US"/>
              <a:t>介绍数模系列</a:t>
            </a:r>
            <a:r>
              <a:rPr lang="zh-CN" altLang="en-US"/>
              <a:t>竞赛</a:t>
            </a:r>
            <a:endParaRPr lang="zh-CN" altLang="en-US"/>
          </a:p>
          <a:p>
            <a:endParaRPr lang="zh-CN" altLang="en-US"/>
          </a:p>
          <a:p>
            <a:r>
              <a:rPr lang="zh-CN" altLang="en-US"/>
              <a:t>怎么准备怎么打</a:t>
            </a:r>
            <a:endParaRPr lang="zh-CN" altLang="en-US"/>
          </a:p>
          <a:p>
            <a:endParaRPr lang="zh-CN" altLang="en-US"/>
          </a:p>
          <a:p>
            <a:r>
              <a:rPr lang="zh-CN" altLang="en-US"/>
              <a:t>心路历程</a:t>
            </a:r>
            <a:r>
              <a:rPr lang="en-US" altLang="zh-CN">
                <a:sym typeface="+mn-ea"/>
              </a:rPr>
              <a:t>,</a:t>
            </a:r>
            <a:r>
              <a:rPr lang="zh-CN" altLang="en-US">
                <a:sym typeface="+mn-ea"/>
              </a:rPr>
              <a:t>经验分享</a:t>
            </a:r>
            <a:endParaRPr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e047fa5ef2a309859d63fa13023e91c"/>
          <p:cNvPicPr>
            <a:picLocks noChangeAspect="1"/>
          </p:cNvPicPr>
          <p:nvPr/>
        </p:nvPicPr>
        <p:blipFill>
          <a:blip r:embed="rId1"/>
          <a:stretch>
            <a:fillRect/>
          </a:stretch>
        </p:blipFill>
        <p:spPr>
          <a:xfrm>
            <a:off x="271780" y="346710"/>
            <a:ext cx="11499215" cy="626745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a300eeb1247ac0511e7b8d07e5da029"/>
          <p:cNvPicPr>
            <a:picLocks noChangeAspect="1"/>
          </p:cNvPicPr>
          <p:nvPr/>
        </p:nvPicPr>
        <p:blipFill>
          <a:blip r:embed="rId1"/>
          <a:stretch>
            <a:fillRect/>
          </a:stretch>
        </p:blipFill>
        <p:spPr>
          <a:xfrm>
            <a:off x="313690" y="499110"/>
            <a:ext cx="11832590" cy="546925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7eb359aa518a9da781ca990f30a3369"/>
          <p:cNvPicPr>
            <a:picLocks noChangeAspect="1"/>
          </p:cNvPicPr>
          <p:nvPr/>
        </p:nvPicPr>
        <p:blipFill>
          <a:blip r:embed="rId1"/>
          <a:stretch>
            <a:fillRect/>
          </a:stretch>
        </p:blipFill>
        <p:spPr>
          <a:xfrm>
            <a:off x="313055" y="674370"/>
            <a:ext cx="11739880" cy="550862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05fc3efba2c361379de843bcbbbfef7"/>
          <p:cNvPicPr>
            <a:picLocks noChangeAspect="1"/>
          </p:cNvPicPr>
          <p:nvPr/>
        </p:nvPicPr>
        <p:blipFill>
          <a:blip r:embed="rId1"/>
          <a:stretch>
            <a:fillRect/>
          </a:stretch>
        </p:blipFill>
        <p:spPr>
          <a:xfrm>
            <a:off x="154305" y="507365"/>
            <a:ext cx="11882755" cy="570166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566420" y="481330"/>
            <a:ext cx="4064000" cy="460375"/>
          </a:xfrm>
          <a:prstGeom prst="rect">
            <a:avLst/>
          </a:prstGeom>
          <a:noFill/>
        </p:spPr>
        <p:txBody>
          <a:bodyPr wrap="square" rtlCol="0">
            <a:spAutoFit/>
          </a:bodyPr>
          <a:p>
            <a:r>
              <a:rPr lang="zh-CN" altLang="en-US" sz="2400"/>
              <a:t>如何准备</a:t>
            </a:r>
            <a:r>
              <a:rPr lang="en-US" altLang="zh-CN" sz="2400"/>
              <a:t>——</a:t>
            </a:r>
            <a:r>
              <a:rPr lang="zh-CN" altLang="en-US" sz="2400"/>
              <a:t>建模手</a:t>
            </a:r>
            <a:endParaRPr lang="zh-CN" altLang="en-US" sz="2400"/>
          </a:p>
        </p:txBody>
      </p:sp>
      <p:sp>
        <p:nvSpPr>
          <p:cNvPr id="2" name="文本框 1"/>
          <p:cNvSpPr txBox="1"/>
          <p:nvPr/>
        </p:nvSpPr>
        <p:spPr>
          <a:xfrm>
            <a:off x="647700" y="1338580"/>
            <a:ext cx="9519285" cy="368300"/>
          </a:xfrm>
          <a:prstGeom prst="rect">
            <a:avLst/>
          </a:prstGeom>
          <a:noFill/>
        </p:spPr>
        <p:txBody>
          <a:bodyPr wrap="square" rtlCol="0">
            <a:spAutoFit/>
          </a:bodyPr>
          <a:p>
            <a:r>
              <a:rPr lang="zh-CN" altLang="en-US"/>
              <a:t>推荐工具：</a:t>
            </a:r>
            <a:r>
              <a:rPr lang="en-US" altLang="zh-CN"/>
              <a:t>SPSSPRO  </a:t>
            </a:r>
            <a:r>
              <a:rPr lang="en-US" altLang="zh-CN" i="1" u="sng">
                <a:solidFill>
                  <a:schemeClr val="accent1">
                    <a:lumMod val="75000"/>
                  </a:schemeClr>
                </a:solidFill>
              </a:rPr>
              <a:t>https://www.spsspro.com/</a:t>
            </a:r>
            <a:endParaRPr lang="en-US" altLang="zh-CN" i="1" u="sng">
              <a:solidFill>
                <a:schemeClr val="accent1">
                  <a:lumMod val="75000"/>
                </a:schemeClr>
              </a:solidFill>
            </a:endParaRPr>
          </a:p>
        </p:txBody>
      </p:sp>
      <p:sp>
        <p:nvSpPr>
          <p:cNvPr id="3" name="文本框 2"/>
          <p:cNvSpPr txBox="1"/>
          <p:nvPr/>
        </p:nvSpPr>
        <p:spPr>
          <a:xfrm>
            <a:off x="647700" y="2432050"/>
            <a:ext cx="4064000" cy="368300"/>
          </a:xfrm>
          <a:prstGeom prst="rect">
            <a:avLst/>
          </a:prstGeom>
          <a:noFill/>
        </p:spPr>
        <p:txBody>
          <a:bodyPr wrap="square" rtlCol="0">
            <a:spAutoFit/>
          </a:bodyPr>
          <a:p>
            <a:r>
              <a:rPr lang="zh-CN" altLang="en-US"/>
              <a:t>学习</a:t>
            </a:r>
            <a:r>
              <a:rPr lang="en-US" altLang="zh-CN"/>
              <a:t>+</a:t>
            </a:r>
            <a:r>
              <a:rPr lang="zh-CN" altLang="en-US"/>
              <a:t>使用</a:t>
            </a:r>
            <a:r>
              <a:rPr lang="en-US" altLang="zh-CN"/>
              <a:t>  </a:t>
            </a:r>
            <a:r>
              <a:rPr lang="zh-CN" altLang="en-US"/>
              <a:t>一举两得</a:t>
            </a:r>
            <a:endParaRPr lang="zh-CN" altLang="en-US"/>
          </a:p>
        </p:txBody>
      </p:sp>
      <p:sp>
        <p:nvSpPr>
          <p:cNvPr id="6" name="文本框 5"/>
          <p:cNvSpPr txBox="1"/>
          <p:nvPr/>
        </p:nvSpPr>
        <p:spPr>
          <a:xfrm>
            <a:off x="992505" y="3719830"/>
            <a:ext cx="4064000" cy="368300"/>
          </a:xfrm>
          <a:prstGeom prst="rect">
            <a:avLst/>
          </a:prstGeom>
          <a:noFill/>
        </p:spPr>
        <p:txBody>
          <a:bodyPr wrap="square" rtlCol="0">
            <a:spAutoFit/>
          </a:bodyPr>
          <a:p>
            <a:r>
              <a:rPr lang="zh-CN" altLang="en-US"/>
              <a:t>（</a:t>
            </a:r>
            <a:r>
              <a:rPr lang="zh-CN" altLang="en-US"/>
              <a:t>演示）</a:t>
            </a:r>
            <a:endParaRPr lang="zh-CN"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4233545" y="3021965"/>
            <a:ext cx="6096000" cy="521970"/>
          </a:xfrm>
          <a:prstGeom prst="rect">
            <a:avLst/>
          </a:prstGeom>
          <a:noFill/>
        </p:spPr>
        <p:txBody>
          <a:bodyPr wrap="square" rtlCol="0" anchor="t">
            <a:spAutoFit/>
          </a:bodyPr>
          <a:p>
            <a:r>
              <a:rPr lang="zh-CN" altLang="en-US" sz="2800">
                <a:sym typeface="+mn-ea"/>
              </a:rPr>
              <a:t>如何准备</a:t>
            </a:r>
            <a:r>
              <a:rPr lang="en-US" altLang="zh-CN" sz="2800">
                <a:sym typeface="+mn-ea"/>
              </a:rPr>
              <a:t>——</a:t>
            </a:r>
            <a:r>
              <a:rPr lang="zh-CN" altLang="en-US" sz="2800">
                <a:sym typeface="+mn-ea"/>
              </a:rPr>
              <a:t>编程手</a:t>
            </a:r>
            <a:endParaRPr lang="zh-CN" altLang="en-US" sz="2800">
              <a:sym typeface="+mn-ea"/>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566420" y="481330"/>
            <a:ext cx="4064000" cy="460375"/>
          </a:xfrm>
          <a:prstGeom prst="rect">
            <a:avLst/>
          </a:prstGeom>
          <a:noFill/>
        </p:spPr>
        <p:txBody>
          <a:bodyPr wrap="square" rtlCol="0">
            <a:spAutoFit/>
          </a:bodyPr>
          <a:p>
            <a:r>
              <a:rPr lang="zh-CN" altLang="en-US" sz="2400"/>
              <a:t>如何准备</a:t>
            </a:r>
            <a:r>
              <a:rPr lang="en-US" altLang="zh-CN" sz="2400"/>
              <a:t>——</a:t>
            </a:r>
            <a:r>
              <a:rPr lang="zh-CN" altLang="en-US" sz="2400"/>
              <a:t>编程手</a:t>
            </a:r>
            <a:endParaRPr lang="zh-CN" altLang="en-US" sz="2400"/>
          </a:p>
        </p:txBody>
      </p:sp>
      <p:pic>
        <p:nvPicPr>
          <p:cNvPr id="2" name="图片 1"/>
          <p:cNvPicPr>
            <a:picLocks noChangeAspect="1"/>
          </p:cNvPicPr>
          <p:nvPr/>
        </p:nvPicPr>
        <p:blipFill>
          <a:blip r:embed="rId1"/>
          <a:stretch>
            <a:fillRect/>
          </a:stretch>
        </p:blipFill>
        <p:spPr>
          <a:xfrm>
            <a:off x="608330" y="1013460"/>
            <a:ext cx="5316855" cy="2872105"/>
          </a:xfrm>
          <a:prstGeom prst="rect">
            <a:avLst/>
          </a:prstGeom>
        </p:spPr>
      </p:pic>
      <p:sp>
        <p:nvSpPr>
          <p:cNvPr id="3" name="文本框 2"/>
          <p:cNvSpPr txBox="1"/>
          <p:nvPr/>
        </p:nvSpPr>
        <p:spPr>
          <a:xfrm>
            <a:off x="911860" y="4057650"/>
            <a:ext cx="5392420" cy="645160"/>
          </a:xfrm>
          <a:prstGeom prst="rect">
            <a:avLst/>
          </a:prstGeom>
          <a:noFill/>
        </p:spPr>
        <p:txBody>
          <a:bodyPr wrap="square" rtlCol="0">
            <a:spAutoFit/>
          </a:bodyPr>
          <a:p>
            <a:r>
              <a:rPr lang="zh-CN" altLang="en-US"/>
              <a:t>各种模型如何编程实现</a:t>
            </a:r>
            <a:r>
              <a:rPr lang="en-US" altLang="zh-CN"/>
              <a:t>   Python</a:t>
            </a:r>
            <a:r>
              <a:rPr lang="zh-CN" altLang="en-US"/>
              <a:t>、</a:t>
            </a:r>
            <a:r>
              <a:rPr lang="en-US" altLang="zh-CN"/>
              <a:t>Matlab</a:t>
            </a:r>
            <a:endParaRPr lang="en-US" altLang="zh-CN"/>
          </a:p>
          <a:p>
            <a:r>
              <a:rPr lang="en-US" altLang="zh-CN"/>
              <a:t>IDE</a:t>
            </a:r>
            <a:r>
              <a:rPr lang="zh-CN" altLang="en-US"/>
              <a:t>推荐：</a:t>
            </a:r>
            <a:r>
              <a:rPr lang="en-US" altLang="zh-CN"/>
              <a:t>Vscode</a:t>
            </a:r>
            <a:endParaRPr lang="en-US" altLang="zh-CN"/>
          </a:p>
        </p:txBody>
      </p:sp>
      <p:sp>
        <p:nvSpPr>
          <p:cNvPr id="5" name="文本框 4"/>
          <p:cNvSpPr txBox="1"/>
          <p:nvPr/>
        </p:nvSpPr>
        <p:spPr>
          <a:xfrm>
            <a:off x="911860" y="4923155"/>
            <a:ext cx="4064000" cy="368300"/>
          </a:xfrm>
          <a:prstGeom prst="rect">
            <a:avLst/>
          </a:prstGeom>
          <a:noFill/>
        </p:spPr>
        <p:txBody>
          <a:bodyPr wrap="square" rtlCol="0">
            <a:spAutoFit/>
          </a:bodyPr>
          <a:p>
            <a:r>
              <a:rPr lang="zh-CN" altLang="en-US"/>
              <a:t>学会借助</a:t>
            </a:r>
            <a:r>
              <a:rPr lang="en-US" altLang="zh-CN"/>
              <a:t>AI</a:t>
            </a:r>
            <a:r>
              <a:rPr lang="zh-CN" altLang="en-US"/>
              <a:t>（标注释，</a:t>
            </a:r>
            <a:r>
              <a:rPr lang="zh-CN" altLang="en-US"/>
              <a:t>写代码）</a:t>
            </a:r>
            <a:endParaRPr lang="zh-CN" altLang="en-US"/>
          </a:p>
        </p:txBody>
      </p:sp>
      <p:sp>
        <p:nvSpPr>
          <p:cNvPr id="6" name="文本框 5"/>
          <p:cNvSpPr txBox="1"/>
          <p:nvPr/>
        </p:nvSpPr>
        <p:spPr>
          <a:xfrm>
            <a:off x="6096000" y="2052320"/>
            <a:ext cx="5765165" cy="645160"/>
          </a:xfrm>
          <a:prstGeom prst="rect">
            <a:avLst/>
          </a:prstGeom>
          <a:noFill/>
        </p:spPr>
        <p:txBody>
          <a:bodyPr wrap="square" rtlCol="0">
            <a:spAutoFit/>
          </a:bodyPr>
          <a:p>
            <a:r>
              <a:rPr lang="zh-CN" altLang="en-US"/>
              <a:t>社团</a:t>
            </a:r>
            <a:r>
              <a:rPr lang="en-US" altLang="zh-CN"/>
              <a:t>Github</a:t>
            </a:r>
            <a:r>
              <a:rPr lang="zh-CN" altLang="en-US"/>
              <a:t>网址：</a:t>
            </a:r>
            <a:endParaRPr lang="zh-CN" altLang="en-US"/>
          </a:p>
          <a:p>
            <a:r>
              <a:rPr lang="en-US" altLang="zh-CN" i="1" u="sng">
                <a:solidFill>
                  <a:schemeClr val="accent1">
                    <a:lumMod val="75000"/>
                  </a:schemeClr>
                </a:solidFill>
              </a:rPr>
              <a:t>https://github.com/CQU-Waymaker/SharingLibrary</a:t>
            </a:r>
            <a:endParaRPr lang="en-US" altLang="zh-CN" i="1" u="sng">
              <a:solidFill>
                <a:schemeClr val="accent1">
                  <a:lumMod val="75000"/>
                </a:schemeClr>
              </a:solidFill>
            </a:endParaRPr>
          </a:p>
        </p:txBody>
      </p:sp>
      <p:sp>
        <p:nvSpPr>
          <p:cNvPr id="8" name="文本框 7"/>
          <p:cNvSpPr txBox="1"/>
          <p:nvPr/>
        </p:nvSpPr>
        <p:spPr>
          <a:xfrm>
            <a:off x="5194935" y="4980305"/>
            <a:ext cx="4972050" cy="368300"/>
          </a:xfrm>
          <a:prstGeom prst="rect">
            <a:avLst/>
          </a:prstGeom>
          <a:noFill/>
        </p:spPr>
        <p:txBody>
          <a:bodyPr wrap="square" rtlCol="0">
            <a:spAutoFit/>
          </a:bodyPr>
          <a:p>
            <a:r>
              <a:rPr lang="zh-CN" altLang="en-US"/>
              <a:t>推荐几个</a:t>
            </a:r>
            <a:r>
              <a:rPr lang="en-US" altLang="zh-CN"/>
              <a:t>AI</a:t>
            </a:r>
            <a:r>
              <a:rPr lang="zh-CN" altLang="en-US"/>
              <a:t>：</a:t>
            </a:r>
            <a:r>
              <a:rPr lang="en-US" altLang="zh-CN"/>
              <a:t>ChatGPT</a:t>
            </a:r>
            <a:r>
              <a:rPr lang="zh-CN" altLang="en-US"/>
              <a:t>、</a:t>
            </a:r>
            <a:r>
              <a:rPr lang="en-US" altLang="zh-CN"/>
              <a:t>Copilot</a:t>
            </a:r>
            <a:r>
              <a:rPr lang="zh-CN" altLang="en-US"/>
              <a:t>、</a:t>
            </a:r>
            <a:r>
              <a:rPr lang="en-US" altLang="zh-CN"/>
              <a:t>Kimi……</a:t>
            </a:r>
            <a:endParaRPr lang="zh-CN" altLang="en-US"/>
          </a:p>
        </p:txBody>
      </p:sp>
      <p:sp>
        <p:nvSpPr>
          <p:cNvPr id="9" name="文本框 8"/>
          <p:cNvSpPr txBox="1"/>
          <p:nvPr/>
        </p:nvSpPr>
        <p:spPr>
          <a:xfrm>
            <a:off x="5262880" y="5528945"/>
            <a:ext cx="6598285" cy="368300"/>
          </a:xfrm>
          <a:prstGeom prst="rect">
            <a:avLst/>
          </a:prstGeom>
          <a:noFill/>
        </p:spPr>
        <p:txBody>
          <a:bodyPr wrap="square" rtlCol="0">
            <a:spAutoFit/>
          </a:bodyPr>
          <a:p>
            <a:r>
              <a:rPr lang="en-US" altLang="zh-CN"/>
              <a:t>AI</a:t>
            </a:r>
            <a:r>
              <a:rPr lang="zh-CN" altLang="en-US"/>
              <a:t>产品集：</a:t>
            </a:r>
            <a:r>
              <a:rPr lang="en-US" altLang="zh-CN" i="1" u="sng">
                <a:solidFill>
                  <a:schemeClr val="accent1">
                    <a:lumMod val="75000"/>
                  </a:schemeClr>
                </a:solidFill>
              </a:rPr>
              <a:t>https://latentbox.com/zh/awesome-ai-products</a:t>
            </a:r>
            <a:endParaRPr lang="en-US" altLang="zh-CN" i="1" u="sng">
              <a:solidFill>
                <a:schemeClr val="accent1">
                  <a:lumMod val="75000"/>
                </a:schemeClr>
              </a:solidFill>
            </a:endParaRPr>
          </a:p>
        </p:txBody>
      </p:sp>
      <p:sp>
        <p:nvSpPr>
          <p:cNvPr id="10" name="文本框 9"/>
          <p:cNvSpPr txBox="1"/>
          <p:nvPr/>
        </p:nvSpPr>
        <p:spPr>
          <a:xfrm>
            <a:off x="911860" y="5348605"/>
            <a:ext cx="4064000" cy="368300"/>
          </a:xfrm>
          <a:prstGeom prst="rect">
            <a:avLst/>
          </a:prstGeom>
          <a:noFill/>
        </p:spPr>
        <p:txBody>
          <a:bodyPr wrap="square" rtlCol="0">
            <a:spAutoFit/>
          </a:bodyPr>
          <a:p>
            <a:r>
              <a:rPr lang="zh-CN" altLang="en-US"/>
              <a:t>（</a:t>
            </a:r>
            <a:r>
              <a:rPr lang="zh-CN" altLang="en-US"/>
              <a:t>演示）</a:t>
            </a:r>
            <a:endParaRPr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4233545" y="3021965"/>
            <a:ext cx="6096000" cy="521970"/>
          </a:xfrm>
          <a:prstGeom prst="rect">
            <a:avLst/>
          </a:prstGeom>
          <a:noFill/>
        </p:spPr>
        <p:txBody>
          <a:bodyPr wrap="square" rtlCol="0" anchor="t">
            <a:spAutoFit/>
          </a:bodyPr>
          <a:p>
            <a:r>
              <a:rPr lang="zh-CN" altLang="en-US" sz="2800">
                <a:sym typeface="+mn-ea"/>
              </a:rPr>
              <a:t>如何准备</a:t>
            </a:r>
            <a:r>
              <a:rPr lang="en-US" altLang="zh-CN" sz="2800">
                <a:sym typeface="+mn-ea"/>
              </a:rPr>
              <a:t>——</a:t>
            </a:r>
            <a:r>
              <a:rPr lang="zh-CN" altLang="en-US" sz="2800">
                <a:sym typeface="+mn-ea"/>
              </a:rPr>
              <a:t>论文手</a:t>
            </a:r>
            <a:endParaRPr lang="zh-CN" altLang="en-US" sz="2800">
              <a:sym typeface="+mn-ea"/>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566420" y="481330"/>
            <a:ext cx="4064000" cy="460375"/>
          </a:xfrm>
          <a:prstGeom prst="rect">
            <a:avLst/>
          </a:prstGeom>
          <a:noFill/>
        </p:spPr>
        <p:txBody>
          <a:bodyPr wrap="square" rtlCol="0">
            <a:spAutoFit/>
          </a:bodyPr>
          <a:p>
            <a:r>
              <a:rPr lang="zh-CN" altLang="en-US" sz="2400"/>
              <a:t>如何准备</a:t>
            </a:r>
            <a:r>
              <a:rPr lang="en-US" altLang="zh-CN" sz="2400"/>
              <a:t>——</a:t>
            </a:r>
            <a:r>
              <a:rPr lang="zh-CN" altLang="en-US" sz="2400"/>
              <a:t>论文手</a:t>
            </a:r>
            <a:endParaRPr lang="zh-CN" altLang="en-US" sz="2400"/>
          </a:p>
        </p:txBody>
      </p:sp>
      <p:sp>
        <p:nvSpPr>
          <p:cNvPr id="7" name="文本框 6"/>
          <p:cNvSpPr txBox="1"/>
          <p:nvPr/>
        </p:nvSpPr>
        <p:spPr>
          <a:xfrm>
            <a:off x="829310" y="1286510"/>
            <a:ext cx="6664960" cy="2030095"/>
          </a:xfrm>
          <a:prstGeom prst="rect">
            <a:avLst/>
          </a:prstGeom>
          <a:noFill/>
        </p:spPr>
        <p:txBody>
          <a:bodyPr wrap="square" rtlCol="0">
            <a:spAutoFit/>
          </a:bodyPr>
          <a:p>
            <a:r>
              <a:rPr lang="zh-CN" altLang="en-US"/>
              <a:t>工具：</a:t>
            </a:r>
            <a:endParaRPr lang="en-US" altLang="zh-CN"/>
          </a:p>
          <a:p>
            <a:endParaRPr lang="en-US" altLang="zh-CN"/>
          </a:p>
          <a:p>
            <a:r>
              <a:rPr lang="en-US" altLang="zh-CN"/>
              <a:t>Word</a:t>
            </a:r>
            <a:r>
              <a:rPr lang="zh-CN" altLang="en-US"/>
              <a:t>：排版灵活，但使用不如</a:t>
            </a:r>
            <a:r>
              <a:rPr lang="en-US" altLang="zh-CN"/>
              <a:t>latex</a:t>
            </a:r>
            <a:r>
              <a:rPr lang="zh-CN" altLang="en-US"/>
              <a:t>方便</a:t>
            </a:r>
            <a:endParaRPr lang="zh-CN" altLang="en-US"/>
          </a:p>
          <a:p>
            <a:endParaRPr lang="zh-CN" altLang="en-US"/>
          </a:p>
          <a:p>
            <a:r>
              <a:rPr lang="en-US" altLang="zh-CN"/>
              <a:t>Latex</a:t>
            </a:r>
            <a:r>
              <a:rPr lang="zh-CN" altLang="en-US"/>
              <a:t>：直接填内容就行，方便，但要学一些命令（上手</a:t>
            </a:r>
            <a:r>
              <a:rPr lang="zh-CN" altLang="en-US"/>
              <a:t>也很快）</a:t>
            </a:r>
            <a:endParaRPr lang="zh-CN" altLang="en-US"/>
          </a:p>
          <a:p>
            <a:endParaRPr lang="zh-CN" altLang="en-US"/>
          </a:p>
          <a:p>
            <a:r>
              <a:rPr lang="zh-CN" altLang="en-US"/>
              <a:t>都可以</a:t>
            </a:r>
            <a:endParaRPr lang="zh-CN" altLang="en-US"/>
          </a:p>
        </p:txBody>
      </p:sp>
      <p:sp>
        <p:nvSpPr>
          <p:cNvPr id="11" name="文本框 10"/>
          <p:cNvSpPr txBox="1"/>
          <p:nvPr/>
        </p:nvSpPr>
        <p:spPr>
          <a:xfrm>
            <a:off x="829310" y="4010660"/>
            <a:ext cx="7959725" cy="1198880"/>
          </a:xfrm>
          <a:prstGeom prst="rect">
            <a:avLst/>
          </a:prstGeom>
          <a:noFill/>
        </p:spPr>
        <p:txBody>
          <a:bodyPr wrap="square" rtlCol="0">
            <a:spAutoFit/>
          </a:bodyPr>
          <a:p>
            <a:r>
              <a:rPr lang="zh-CN" altLang="en-US"/>
              <a:t>推荐工具：</a:t>
            </a:r>
            <a:r>
              <a:rPr lang="en-US" altLang="zh-CN"/>
              <a:t>Deepl</a:t>
            </a:r>
            <a:r>
              <a:rPr lang="zh-CN" altLang="en-US"/>
              <a:t>（汉译英）、</a:t>
            </a:r>
            <a:endParaRPr lang="zh-CN" altLang="en-US"/>
          </a:p>
          <a:p>
            <a:r>
              <a:rPr lang="en-US" altLang="zh-CN"/>
              <a:t>                      </a:t>
            </a:r>
            <a:r>
              <a:rPr lang="zh-CN" altLang="en-US"/>
              <a:t>网易有道翻译（英译汉）、</a:t>
            </a:r>
            <a:endParaRPr lang="zh-CN" altLang="en-US"/>
          </a:p>
          <a:p>
            <a:r>
              <a:rPr lang="en-US" altLang="zh-CN"/>
              <a:t>                      Grammer</a:t>
            </a:r>
            <a:r>
              <a:rPr lang="zh-CN" altLang="en-US"/>
              <a:t>（检查语法错误）、</a:t>
            </a:r>
            <a:endParaRPr lang="zh-CN" altLang="en-US"/>
          </a:p>
          <a:p>
            <a:r>
              <a:rPr lang="en-US" altLang="zh-CN"/>
              <a:t>                      </a:t>
            </a:r>
            <a:r>
              <a:rPr lang="en-US" altLang="zh-CN">
                <a:highlight>
                  <a:srgbClr val="FFFF00"/>
                </a:highlight>
              </a:rPr>
              <a:t>Overleaf</a:t>
            </a:r>
            <a:r>
              <a:rPr lang="zh-CN" altLang="en-US">
                <a:highlight>
                  <a:srgbClr val="FFFF00"/>
                </a:highlight>
              </a:rPr>
              <a:t>（</a:t>
            </a:r>
            <a:r>
              <a:rPr lang="en-US" altLang="zh-CN">
                <a:highlight>
                  <a:srgbClr val="FFFF00"/>
                </a:highlight>
              </a:rPr>
              <a:t>latex</a:t>
            </a:r>
            <a:r>
              <a:rPr lang="zh-CN" altLang="en-US">
                <a:highlight>
                  <a:srgbClr val="FFFF00"/>
                </a:highlight>
              </a:rPr>
              <a:t>）</a:t>
            </a:r>
            <a:r>
              <a:rPr lang="zh-CN" altLang="en-US"/>
              <a:t>（多人</a:t>
            </a:r>
            <a:r>
              <a:rPr lang="zh-CN" altLang="en-US"/>
              <a:t>在线编辑）</a:t>
            </a:r>
            <a:endParaRPr lang="zh-CN"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660400" y="480060"/>
            <a:ext cx="7573645" cy="460375"/>
          </a:xfrm>
          <a:prstGeom prst="rect">
            <a:avLst/>
          </a:prstGeom>
          <a:noFill/>
        </p:spPr>
        <p:txBody>
          <a:bodyPr wrap="square" rtlCol="0">
            <a:spAutoFit/>
          </a:bodyPr>
          <a:p>
            <a:r>
              <a:rPr lang="zh-CN" altLang="en-US" sz="2400"/>
              <a:t>数模论文结构粗讲（</a:t>
            </a:r>
            <a:r>
              <a:rPr lang="en-US" altLang="zh-CN" sz="2400"/>
              <a:t>Github</a:t>
            </a:r>
            <a:r>
              <a:rPr lang="zh-CN" altLang="en-US" sz="2400"/>
              <a:t>有</a:t>
            </a:r>
            <a:r>
              <a:rPr lang="zh-CN" altLang="en-US" sz="2400"/>
              <a:t>模板）</a:t>
            </a:r>
            <a:endParaRPr lang="zh-CN" altLang="en-US" sz="2400"/>
          </a:p>
        </p:txBody>
      </p:sp>
      <p:sp>
        <p:nvSpPr>
          <p:cNvPr id="3" name="文本框 2"/>
          <p:cNvSpPr txBox="1"/>
          <p:nvPr/>
        </p:nvSpPr>
        <p:spPr>
          <a:xfrm>
            <a:off x="897255" y="1062990"/>
            <a:ext cx="9355455" cy="4523105"/>
          </a:xfrm>
          <a:prstGeom prst="rect">
            <a:avLst/>
          </a:prstGeom>
          <a:noFill/>
        </p:spPr>
        <p:txBody>
          <a:bodyPr wrap="square" rtlCol="0">
            <a:spAutoFit/>
          </a:bodyPr>
          <a:p>
            <a:pPr marL="285750" indent="-285750">
              <a:buFont typeface="Arial" panose="020B0604020202020204" pitchFamily="34" charset="0"/>
              <a:buChar char="•"/>
            </a:pPr>
            <a:r>
              <a:rPr lang="en-US" altLang="zh-CN"/>
              <a:t>Summary</a:t>
            </a:r>
            <a:r>
              <a:rPr lang="zh-CN" altLang="en-US"/>
              <a:t>：</a:t>
            </a:r>
            <a:r>
              <a:rPr lang="zh-CN" altLang="en-US">
                <a:highlight>
                  <a:srgbClr val="FF0000"/>
                </a:highlight>
              </a:rPr>
              <a:t>最重要</a:t>
            </a:r>
            <a:r>
              <a:rPr lang="en-US" altLang="zh-CN">
                <a:highlight>
                  <a:srgbClr val="FF0000"/>
                </a:highlight>
              </a:rPr>
              <a:t>   </a:t>
            </a:r>
            <a:r>
              <a:rPr lang="zh-CN" altLang="en-US"/>
              <a:t>写完正文最后再写</a:t>
            </a:r>
            <a:r>
              <a:rPr lang="en-US" altLang="zh-CN"/>
              <a:t>  </a:t>
            </a:r>
            <a:endParaRPr lang="en-US" altLang="zh-CN"/>
          </a:p>
          <a:p>
            <a:pPr indent="0">
              <a:buFont typeface="Arial" panose="020B0604020202020204" pitchFamily="34" charset="0"/>
              <a:buNone/>
            </a:pPr>
            <a:r>
              <a:rPr lang="en-US" altLang="zh-CN"/>
              <a:t>                          </a:t>
            </a:r>
            <a:r>
              <a:rPr lang="zh-CN" altLang="en-US"/>
              <a:t>中间段：所用模型算法简述过程</a:t>
            </a:r>
            <a:r>
              <a:rPr lang="en-US" altLang="zh-CN"/>
              <a:t>+</a:t>
            </a:r>
            <a:r>
              <a:rPr lang="zh-CN" altLang="en-US"/>
              <a:t>关键参数值</a:t>
            </a:r>
            <a:r>
              <a:rPr lang="en-US" altLang="zh-CN"/>
              <a:t>+</a:t>
            </a:r>
            <a:r>
              <a:rPr lang="zh-CN" altLang="en-US"/>
              <a:t>解决了问题</a:t>
            </a:r>
            <a:r>
              <a:rPr lang="en-US" altLang="zh-CN"/>
              <a:t>+</a:t>
            </a:r>
            <a:r>
              <a:rPr lang="zh-CN" altLang="en-US"/>
              <a:t>优势</a:t>
            </a:r>
            <a:endParaRPr lang="zh-CN" altLang="en-US"/>
          </a:p>
          <a:p>
            <a:pPr indent="0">
              <a:buFont typeface="Arial" panose="020B0604020202020204" pitchFamily="34" charset="0"/>
              <a:buNone/>
            </a:pPr>
            <a:r>
              <a:rPr lang="en-US" altLang="zh-CN"/>
              <a:t>    </a:t>
            </a:r>
            <a:r>
              <a:rPr lang="zh-CN" altLang="en-US"/>
              <a:t> </a:t>
            </a:r>
            <a:r>
              <a:rPr lang="en-US" altLang="zh-CN"/>
              <a:t>                    </a:t>
            </a:r>
            <a:r>
              <a:rPr lang="zh-CN" altLang="en-US"/>
              <a:t>多用加粗（</a:t>
            </a:r>
            <a:r>
              <a:rPr lang="en-US" altLang="zh-CN"/>
              <a:t>ctrl+B</a:t>
            </a:r>
            <a:r>
              <a:rPr lang="zh-CN" altLang="en-US"/>
              <a:t>）突出重点，让评委</a:t>
            </a:r>
            <a:r>
              <a:rPr lang="zh-CN" altLang="en-US"/>
              <a:t>一眼看到</a:t>
            </a:r>
            <a:endParaRPr lang="zh-CN" altLang="en-US"/>
          </a:p>
          <a:p>
            <a:pPr marL="285750" indent="-285750">
              <a:buFont typeface="Arial" panose="020B0604020202020204" pitchFamily="34" charset="0"/>
              <a:buChar char="•"/>
            </a:pPr>
            <a:r>
              <a:rPr lang="en-US" altLang="zh-CN"/>
              <a:t>Introduction:1.1 Background  </a:t>
            </a:r>
            <a:endParaRPr lang="en-US" altLang="zh-CN"/>
          </a:p>
          <a:p>
            <a:pPr indent="0">
              <a:buFont typeface="Arial" panose="020B0604020202020204" pitchFamily="34" charset="0"/>
              <a:buNone/>
            </a:pPr>
            <a:r>
              <a:rPr lang="en-US" altLang="zh-CN"/>
              <a:t>                            1.2 Restatement of the problem </a:t>
            </a:r>
            <a:endParaRPr lang="en-US" altLang="zh-CN"/>
          </a:p>
          <a:p>
            <a:pPr indent="0">
              <a:buFont typeface="Arial" panose="020B0604020202020204" pitchFamily="34" charset="0"/>
              <a:buNone/>
            </a:pPr>
            <a:r>
              <a:rPr lang="en-US" altLang="zh-CN"/>
              <a:t>                            1.3 </a:t>
            </a:r>
            <a:r>
              <a:rPr lang="en-US" altLang="zh-CN"/>
              <a:t>Our Work</a:t>
            </a:r>
            <a:endParaRPr lang="en-US" altLang="zh-CN"/>
          </a:p>
          <a:p>
            <a:pPr marL="285750" indent="-285750">
              <a:buFont typeface="Arial" panose="020B0604020202020204" pitchFamily="34" charset="0"/>
              <a:buChar char="•"/>
            </a:pPr>
            <a:r>
              <a:rPr lang="en-US" altLang="zh-CN">
                <a:highlight>
                  <a:srgbClr val="FFFF00"/>
                </a:highlight>
              </a:rPr>
              <a:t>Assumptions :</a:t>
            </a:r>
            <a:r>
              <a:rPr lang="zh-CN" altLang="en-US"/>
              <a:t>假设：简化问题，理想条件</a:t>
            </a:r>
            <a:endParaRPr lang="zh-CN" altLang="en-US"/>
          </a:p>
          <a:p>
            <a:pPr indent="0">
              <a:buFont typeface="Arial" panose="020B0604020202020204" pitchFamily="34" charset="0"/>
              <a:buNone/>
            </a:pPr>
            <a:r>
              <a:rPr lang="en-US" altLang="zh-CN"/>
              <a:t>                               </a:t>
            </a:r>
            <a:r>
              <a:rPr lang="zh-CN" altLang="en-US"/>
              <a:t>解释：论证假设合理性</a:t>
            </a:r>
            <a:endParaRPr lang="en-US" altLang="zh-CN"/>
          </a:p>
          <a:p>
            <a:pPr marL="285750" indent="-285750">
              <a:buFont typeface="Arial" panose="020B0604020202020204" pitchFamily="34" charset="0"/>
              <a:buChar char="•"/>
            </a:pPr>
            <a:r>
              <a:rPr lang="en-US" altLang="zh-CN"/>
              <a:t>Notations:</a:t>
            </a:r>
            <a:r>
              <a:rPr lang="zh-CN" altLang="en-US"/>
              <a:t>只展示全局重点变量</a:t>
            </a:r>
            <a:endParaRPr lang="zh-CN" altLang="en-US"/>
          </a:p>
          <a:p>
            <a:pPr marL="285750" indent="-285750">
              <a:buFont typeface="Arial" panose="020B0604020202020204" pitchFamily="34" charset="0"/>
              <a:buChar char="•"/>
            </a:pPr>
            <a:r>
              <a:rPr lang="en-US" altLang="zh-CN"/>
              <a:t>C</a:t>
            </a:r>
            <a:r>
              <a:rPr lang="zh-CN" altLang="en-US"/>
              <a:t>题：数据刻画</a:t>
            </a:r>
            <a:r>
              <a:rPr lang="en-US" altLang="zh-CN"/>
              <a:t>Data description  </a:t>
            </a:r>
            <a:r>
              <a:rPr lang="zh-CN" altLang="en-US"/>
              <a:t>（刻画、预处理、特征工程、可视化分析等</a:t>
            </a:r>
            <a:r>
              <a:rPr lang="zh-CN" altLang="en-US"/>
              <a:t>准备工作）</a:t>
            </a:r>
            <a:endParaRPr lang="zh-CN" altLang="en-US"/>
          </a:p>
          <a:p>
            <a:pPr marL="285750" indent="-285750">
              <a:buFont typeface="Arial" panose="020B0604020202020204" pitchFamily="34" charset="0"/>
              <a:buChar char="•"/>
            </a:pPr>
            <a:r>
              <a:rPr lang="zh-CN" altLang="en-US"/>
              <a:t>正文</a:t>
            </a:r>
            <a:r>
              <a:rPr lang="zh-CN" altLang="en-US">
                <a:highlight>
                  <a:srgbClr val="FF0000"/>
                </a:highlight>
              </a:rPr>
              <a:t>（图重要）</a:t>
            </a:r>
            <a:endParaRPr lang="zh-CN" altLang="en-US"/>
          </a:p>
          <a:p>
            <a:pPr marL="285750" indent="-285750">
              <a:buFont typeface="Arial" panose="020B0604020202020204" pitchFamily="34" charset="0"/>
              <a:buChar char="•"/>
            </a:pPr>
            <a:r>
              <a:rPr lang="en-US" altLang="zh-CN"/>
              <a:t>Sensitivity Analysis</a:t>
            </a:r>
            <a:r>
              <a:rPr lang="zh-CN" altLang="en-US"/>
              <a:t>敏感性分析误差分析鲁棒性分析等</a:t>
            </a:r>
            <a:endParaRPr lang="zh-CN" altLang="en-US"/>
          </a:p>
          <a:p>
            <a:pPr marL="285750" indent="-285750">
              <a:buFont typeface="Arial" panose="020B0604020202020204" pitchFamily="34" charset="0"/>
              <a:buChar char="•"/>
            </a:pPr>
            <a:r>
              <a:rPr lang="en-US" altLang="zh-CN"/>
              <a:t>Evaluation </a:t>
            </a:r>
            <a:r>
              <a:rPr lang="zh-CN" altLang="en-US"/>
              <a:t>有优缺点</a:t>
            </a:r>
            <a:endParaRPr lang="zh-CN" altLang="en-US"/>
          </a:p>
          <a:p>
            <a:pPr marL="285750" indent="-285750">
              <a:buFont typeface="Arial" panose="020B0604020202020204" pitchFamily="34" charset="0"/>
              <a:buChar char="•"/>
            </a:pPr>
            <a:r>
              <a:rPr lang="en-US" altLang="zh-CN"/>
              <a:t>References</a:t>
            </a:r>
            <a:endParaRPr lang="en-US" altLang="zh-CN"/>
          </a:p>
          <a:p>
            <a:pPr marL="285750" indent="-285750">
              <a:buFont typeface="Arial" panose="020B0604020202020204" pitchFamily="34" charset="0"/>
              <a:buChar char="•"/>
            </a:pPr>
            <a:r>
              <a:rPr lang="en-US" altLang="zh-CN"/>
              <a:t>Appendices</a:t>
            </a:r>
            <a:endParaRPr lang="en-US" altLang="zh-CN"/>
          </a:p>
          <a:p>
            <a:endParaRPr lang="en-US" altLang="zh-C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4064000" y="3136900"/>
            <a:ext cx="4064000" cy="583565"/>
          </a:xfrm>
          <a:prstGeom prst="rect">
            <a:avLst/>
          </a:prstGeom>
          <a:noFill/>
        </p:spPr>
        <p:txBody>
          <a:bodyPr wrap="square" rtlCol="0">
            <a:spAutoFit/>
          </a:bodyPr>
          <a:p>
            <a:r>
              <a:rPr lang="zh-CN" altLang="en-US" sz="3200"/>
              <a:t>数学建模基本介绍</a:t>
            </a:r>
            <a:endParaRPr lang="zh-CN" altLang="en-US" sz="320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566420" y="481330"/>
            <a:ext cx="4064000" cy="460375"/>
          </a:xfrm>
          <a:prstGeom prst="rect">
            <a:avLst/>
          </a:prstGeom>
          <a:noFill/>
        </p:spPr>
        <p:txBody>
          <a:bodyPr wrap="square" rtlCol="0">
            <a:spAutoFit/>
          </a:bodyPr>
          <a:p>
            <a:r>
              <a:rPr lang="zh-CN" altLang="en-US" sz="2400"/>
              <a:t>如何准备</a:t>
            </a:r>
            <a:r>
              <a:rPr lang="en-US" altLang="zh-CN" sz="2400"/>
              <a:t>——</a:t>
            </a:r>
            <a:r>
              <a:rPr lang="zh-CN" altLang="en-US" sz="2400"/>
              <a:t>论文手</a:t>
            </a:r>
            <a:endParaRPr lang="zh-CN" altLang="en-US" sz="2400"/>
          </a:p>
        </p:txBody>
      </p:sp>
      <p:sp>
        <p:nvSpPr>
          <p:cNvPr id="2" name="文本框 1"/>
          <p:cNvSpPr txBox="1"/>
          <p:nvPr/>
        </p:nvSpPr>
        <p:spPr>
          <a:xfrm>
            <a:off x="734695" y="1428750"/>
            <a:ext cx="4064000" cy="368300"/>
          </a:xfrm>
          <a:prstGeom prst="rect">
            <a:avLst/>
          </a:prstGeom>
          <a:noFill/>
        </p:spPr>
        <p:txBody>
          <a:bodyPr wrap="square" rtlCol="0">
            <a:spAutoFit/>
          </a:bodyPr>
          <a:p>
            <a:r>
              <a:rPr lang="zh-CN" altLang="en-US"/>
              <a:t>重点：</a:t>
            </a:r>
            <a:r>
              <a:rPr lang="zh-CN" altLang="en-US"/>
              <a:t>作图</a:t>
            </a:r>
            <a:endParaRPr lang="zh-CN" altLang="en-US"/>
          </a:p>
        </p:txBody>
      </p:sp>
      <p:pic>
        <p:nvPicPr>
          <p:cNvPr id="3" name="图片 2"/>
          <p:cNvPicPr>
            <a:picLocks noChangeAspect="1"/>
          </p:cNvPicPr>
          <p:nvPr/>
        </p:nvPicPr>
        <p:blipFill>
          <a:blip r:embed="rId1"/>
          <a:stretch>
            <a:fillRect/>
          </a:stretch>
        </p:blipFill>
        <p:spPr>
          <a:xfrm>
            <a:off x="734695" y="1916430"/>
            <a:ext cx="5662930" cy="3945890"/>
          </a:xfrm>
          <a:prstGeom prst="rect">
            <a:avLst/>
          </a:prstGeom>
        </p:spPr>
      </p:pic>
      <mc:AlternateContent xmlns:mc="http://schemas.openxmlformats.org/markup-compatibility/2006" xmlns:p14="http://schemas.microsoft.com/office/powerpoint/2010/main">
        <mc:Choice Requires="p14">
          <p:contentPart r:id="rId2" p14:bwMode="auto">
            <p14:nvContentPartPr>
              <p14:cNvPr id="5" name="墨迹 4"/>
              <p14:cNvContentPartPr/>
              <p14:nvPr/>
            </p14:nvContentPartPr>
            <p14:xfrm>
              <a:off x="4343400" y="3733800"/>
              <a:ext cx="1966595" cy="38100"/>
            </p14:xfrm>
          </p:contentPart>
        </mc:Choice>
        <mc:Fallback xmlns="">
          <p:pic>
            <p:nvPicPr>
              <p:cNvPr id="5" name="墨迹 4"/>
            </p:nvPicPr>
            <p:blipFill>
              <a:blip r:embed="rId3"/>
            </p:blipFill>
            <p:spPr>
              <a:xfrm>
                <a:off x="4343400" y="3733800"/>
                <a:ext cx="1966595" cy="38100"/>
              </a:xfrm>
              <a:prstGeom prst="rect"/>
            </p:spPr>
          </p:pic>
        </mc:Fallback>
      </mc:AlternateContent>
      <mc:AlternateContent xmlns:mc="http://schemas.openxmlformats.org/markup-compatibility/2006" xmlns:p14="http://schemas.microsoft.com/office/powerpoint/2010/main">
        <mc:Choice Requires="p14">
          <p:contentPart r:id="rId4" p14:bwMode="auto">
            <p14:nvContentPartPr>
              <p14:cNvPr id="6" name="墨迹 5"/>
              <p14:cNvContentPartPr/>
              <p14:nvPr/>
            </p14:nvContentPartPr>
            <p14:xfrm>
              <a:off x="4362450" y="3943350"/>
              <a:ext cx="381000" cy="19050"/>
            </p14:xfrm>
          </p:contentPart>
        </mc:Choice>
        <mc:Fallback xmlns="">
          <p:pic>
            <p:nvPicPr>
              <p:cNvPr id="6" name="墨迹 5"/>
            </p:nvPicPr>
            <p:blipFill>
              <a:blip r:embed="rId5"/>
            </p:blipFill>
            <p:spPr>
              <a:xfrm>
                <a:off x="4362450" y="3943350"/>
                <a:ext cx="381000" cy="19050"/>
              </a:xfrm>
              <a:prstGeom prst="rect"/>
            </p:spPr>
          </p:pic>
        </mc:Fallback>
      </mc:AlternateContent>
      <p:sp>
        <p:nvSpPr>
          <p:cNvPr id="9" name="文本框 8"/>
          <p:cNvSpPr txBox="1"/>
          <p:nvPr/>
        </p:nvSpPr>
        <p:spPr>
          <a:xfrm>
            <a:off x="7139305" y="2655570"/>
            <a:ext cx="4064000" cy="2030095"/>
          </a:xfrm>
          <a:prstGeom prst="rect">
            <a:avLst/>
          </a:prstGeom>
          <a:noFill/>
        </p:spPr>
        <p:txBody>
          <a:bodyPr wrap="square" rtlCol="0">
            <a:spAutoFit/>
          </a:bodyPr>
          <a:p>
            <a:r>
              <a:rPr lang="zh-CN" altLang="en-US"/>
              <a:t>常用工具：</a:t>
            </a:r>
            <a:endParaRPr lang="zh-CN" altLang="en-US"/>
          </a:p>
          <a:p>
            <a:r>
              <a:rPr lang="en-US" altLang="zh-CN"/>
              <a:t>Python</a:t>
            </a:r>
            <a:r>
              <a:rPr lang="zh-CN" altLang="en-US"/>
              <a:t>：折线热力图</a:t>
            </a:r>
            <a:r>
              <a:rPr lang="en-US" altLang="zh-CN"/>
              <a:t>……</a:t>
            </a:r>
            <a:endParaRPr lang="en-US" altLang="zh-CN"/>
          </a:p>
          <a:p>
            <a:r>
              <a:rPr lang="en-US" altLang="zh-CN"/>
              <a:t>Echarts</a:t>
            </a:r>
            <a:r>
              <a:rPr lang="zh-CN" altLang="en-US"/>
              <a:t>：各种图表</a:t>
            </a:r>
            <a:r>
              <a:rPr lang="en-US" altLang="zh-CN"/>
              <a:t>……</a:t>
            </a:r>
            <a:endParaRPr lang="en-US" altLang="zh-CN"/>
          </a:p>
          <a:p>
            <a:r>
              <a:rPr lang="en-US" altLang="zh-CN"/>
              <a:t>Hiplot</a:t>
            </a:r>
            <a:r>
              <a:rPr lang="zh-CN" altLang="en-US"/>
              <a:t>：</a:t>
            </a:r>
            <a:r>
              <a:rPr lang="zh-CN" altLang="en-US"/>
              <a:t>同上</a:t>
            </a:r>
            <a:endParaRPr lang="zh-CN" altLang="en-US"/>
          </a:p>
          <a:p>
            <a:r>
              <a:rPr lang="en-US" altLang="zh-CN"/>
              <a:t>Processon</a:t>
            </a:r>
            <a:r>
              <a:rPr lang="zh-CN" altLang="en-US"/>
              <a:t>：</a:t>
            </a:r>
            <a:r>
              <a:rPr lang="zh-CN" altLang="en-US"/>
              <a:t>流程图</a:t>
            </a:r>
            <a:endParaRPr lang="zh-CN" altLang="en-US"/>
          </a:p>
          <a:p>
            <a:r>
              <a:rPr lang="zh-CN" altLang="en-US"/>
              <a:t>亿图图示、亿图</a:t>
            </a:r>
            <a:r>
              <a:rPr lang="zh-CN" altLang="en-US"/>
              <a:t>脑图</a:t>
            </a:r>
            <a:endParaRPr lang="zh-CN" altLang="en-US"/>
          </a:p>
          <a:p>
            <a:r>
              <a:rPr lang="en-US" altLang="zh-CN"/>
              <a:t>Axglyph</a:t>
            </a:r>
            <a:r>
              <a:rPr lang="zh-CN" altLang="en-US"/>
              <a:t>：机理分析</a:t>
            </a:r>
            <a:r>
              <a:rPr lang="zh-CN" altLang="en-US"/>
              <a:t>图示</a:t>
            </a:r>
            <a:endParaRPr lang="zh-CN" altLang="en-US"/>
          </a:p>
        </p:txBody>
      </p:sp>
      <p:sp>
        <p:nvSpPr>
          <p:cNvPr id="10" name="文本框 9"/>
          <p:cNvSpPr txBox="1"/>
          <p:nvPr/>
        </p:nvSpPr>
        <p:spPr>
          <a:xfrm>
            <a:off x="7139305" y="5542915"/>
            <a:ext cx="4064000" cy="368300"/>
          </a:xfrm>
          <a:prstGeom prst="rect">
            <a:avLst/>
          </a:prstGeom>
          <a:noFill/>
        </p:spPr>
        <p:txBody>
          <a:bodyPr wrap="square" rtlCol="0">
            <a:spAutoFit/>
          </a:bodyPr>
          <a:p>
            <a:r>
              <a:rPr lang="zh-CN" altLang="en-US"/>
              <a:t>（现场展示几个</a:t>
            </a:r>
            <a:r>
              <a:rPr lang="zh-CN" altLang="en-US"/>
              <a:t>图）</a:t>
            </a:r>
            <a:endParaRPr lang="zh-CN"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566420" y="481330"/>
            <a:ext cx="4064000" cy="460375"/>
          </a:xfrm>
          <a:prstGeom prst="rect">
            <a:avLst/>
          </a:prstGeom>
          <a:noFill/>
        </p:spPr>
        <p:txBody>
          <a:bodyPr wrap="square" rtlCol="0">
            <a:spAutoFit/>
          </a:bodyPr>
          <a:p>
            <a:r>
              <a:rPr lang="zh-CN" altLang="en-US" sz="2400"/>
              <a:t>如何准备</a:t>
            </a:r>
            <a:r>
              <a:rPr lang="en-US" altLang="zh-CN" sz="2400"/>
              <a:t>——</a:t>
            </a:r>
            <a:r>
              <a:rPr lang="zh-CN" altLang="en-US" sz="2400"/>
              <a:t>论文手</a:t>
            </a:r>
            <a:endParaRPr lang="zh-CN" altLang="en-US" sz="2400"/>
          </a:p>
        </p:txBody>
      </p:sp>
      <p:pic>
        <p:nvPicPr>
          <p:cNvPr id="10" name="图片 9" descr="09053cfe3aeec6e6ab1bb4f29e76bfb"/>
          <p:cNvPicPr>
            <a:picLocks noChangeAspect="1"/>
          </p:cNvPicPr>
          <p:nvPr/>
        </p:nvPicPr>
        <p:blipFill>
          <a:blip r:embed="rId1"/>
          <a:stretch>
            <a:fillRect/>
          </a:stretch>
        </p:blipFill>
        <p:spPr>
          <a:xfrm>
            <a:off x="934085" y="1873250"/>
            <a:ext cx="7187565" cy="2804795"/>
          </a:xfrm>
          <a:prstGeom prst="rect">
            <a:avLst/>
          </a:prstGeom>
        </p:spPr>
      </p:pic>
      <p:sp>
        <p:nvSpPr>
          <p:cNvPr id="11" name="文本框 10"/>
          <p:cNvSpPr txBox="1"/>
          <p:nvPr/>
        </p:nvSpPr>
        <p:spPr>
          <a:xfrm>
            <a:off x="1006475" y="1327150"/>
            <a:ext cx="4064000" cy="368300"/>
          </a:xfrm>
          <a:prstGeom prst="rect">
            <a:avLst/>
          </a:prstGeom>
          <a:noFill/>
        </p:spPr>
        <p:txBody>
          <a:bodyPr wrap="square" rtlCol="0">
            <a:spAutoFit/>
          </a:bodyPr>
          <a:p>
            <a:r>
              <a:rPr lang="en-US" altLang="zh-CN"/>
              <a:t>GPT</a:t>
            </a:r>
            <a:r>
              <a:rPr lang="zh-CN" altLang="en-US"/>
              <a:t>老师：</a:t>
            </a:r>
            <a:endParaRPr lang="zh-CN" altLang="en-US"/>
          </a:p>
        </p:txBody>
      </p:sp>
      <p:sp>
        <p:nvSpPr>
          <p:cNvPr id="12" name="文本框 11"/>
          <p:cNvSpPr txBox="1"/>
          <p:nvPr/>
        </p:nvSpPr>
        <p:spPr>
          <a:xfrm>
            <a:off x="934085" y="5359400"/>
            <a:ext cx="9545955" cy="368300"/>
          </a:xfrm>
          <a:prstGeom prst="rect">
            <a:avLst/>
          </a:prstGeom>
          <a:noFill/>
        </p:spPr>
        <p:txBody>
          <a:bodyPr wrap="square" rtlCol="0">
            <a:spAutoFit/>
          </a:bodyPr>
          <a:p>
            <a:r>
              <a:rPr lang="zh-CN" altLang="en-US"/>
              <a:t>此外，论文手要学习</a:t>
            </a:r>
            <a:r>
              <a:rPr lang="en-US" altLang="zh-CN"/>
              <a:t>O</a:t>
            </a:r>
            <a:r>
              <a:rPr lang="zh-CN" altLang="en-US"/>
              <a:t>奖论文文章的结构、语言、作图等，研究为什么它就能让评委</a:t>
            </a:r>
            <a:r>
              <a:rPr lang="zh-CN" altLang="en-US"/>
              <a:t>眼前一亮？</a:t>
            </a:r>
            <a:endParaRPr lang="zh-CN" alt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3669030" y="3041650"/>
            <a:ext cx="7519035" cy="583565"/>
          </a:xfrm>
          <a:prstGeom prst="rect">
            <a:avLst/>
          </a:prstGeom>
          <a:noFill/>
        </p:spPr>
        <p:txBody>
          <a:bodyPr wrap="square" rtlCol="0">
            <a:spAutoFit/>
          </a:bodyPr>
          <a:p>
            <a:r>
              <a:rPr lang="zh-CN" altLang="en-US" sz="3200"/>
              <a:t>经验分享与</a:t>
            </a:r>
            <a:r>
              <a:rPr lang="zh-CN" altLang="en-US" sz="3200"/>
              <a:t>心路历程</a:t>
            </a:r>
            <a:endParaRPr lang="zh-CN" altLang="en-US" sz="320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1744345" y="714375"/>
            <a:ext cx="7336790" cy="1476375"/>
          </a:xfrm>
          <a:prstGeom prst="rect">
            <a:avLst/>
          </a:prstGeom>
          <a:noFill/>
        </p:spPr>
        <p:txBody>
          <a:bodyPr wrap="square" rtlCol="0">
            <a:spAutoFit/>
          </a:bodyPr>
          <a:p>
            <a:r>
              <a:rPr lang="zh-CN" altLang="en-US"/>
              <a:t>经验分享：</a:t>
            </a:r>
            <a:r>
              <a:rPr lang="en-US" altLang="zh-CN"/>
              <a:t>1.</a:t>
            </a:r>
            <a:r>
              <a:rPr lang="zh-CN" altLang="en-US"/>
              <a:t>可以考虑报个班，集赞转发打完折</a:t>
            </a:r>
            <a:r>
              <a:rPr lang="zh-CN" altLang="en-US"/>
              <a:t>人均十几块钱</a:t>
            </a:r>
            <a:endParaRPr lang="zh-CN" altLang="en-US"/>
          </a:p>
          <a:p>
            <a:r>
              <a:rPr lang="en-US" altLang="zh-CN"/>
              <a:t>                      2.</a:t>
            </a:r>
            <a:r>
              <a:rPr lang="zh-CN" altLang="en-US"/>
              <a:t>多看真题</a:t>
            </a:r>
            <a:r>
              <a:rPr lang="zh-CN" altLang="en-US"/>
              <a:t>优秀论文！！！</a:t>
            </a:r>
            <a:endParaRPr lang="zh-CN" altLang="en-US"/>
          </a:p>
          <a:p>
            <a:r>
              <a:rPr lang="en-US" altLang="zh-CN"/>
              <a:t>                      3.</a:t>
            </a:r>
            <a:r>
              <a:rPr lang="zh-CN" altLang="en-US"/>
              <a:t>学会利用</a:t>
            </a:r>
            <a:r>
              <a:rPr lang="en-US" altLang="zh-CN"/>
              <a:t>AI</a:t>
            </a:r>
            <a:r>
              <a:rPr lang="zh-CN" altLang="en-US"/>
              <a:t>（美赛需要附报告）跟随</a:t>
            </a:r>
            <a:r>
              <a:rPr lang="zh-CN" altLang="en-US"/>
              <a:t>时代进步</a:t>
            </a:r>
            <a:endParaRPr lang="zh-CN" altLang="en-US"/>
          </a:p>
          <a:p>
            <a:r>
              <a:rPr lang="en-US" altLang="zh-CN"/>
              <a:t>                      4.</a:t>
            </a:r>
            <a:r>
              <a:rPr lang="zh-CN" altLang="en-US"/>
              <a:t>本科阶段数模：不要试图把一个模型吃透。数模考验的就是短时间了解模型的作用及用法的</a:t>
            </a:r>
            <a:r>
              <a:rPr lang="zh-CN" altLang="en-US"/>
              <a:t>能力</a:t>
            </a:r>
            <a:endParaRPr lang="zh-CN" altLang="en-US"/>
          </a:p>
        </p:txBody>
      </p:sp>
      <p:pic>
        <p:nvPicPr>
          <p:cNvPr id="6" name="图片 5" descr="8dfc90f8077e842341142965a02ee91"/>
          <p:cNvPicPr>
            <a:picLocks noChangeAspect="1"/>
          </p:cNvPicPr>
          <p:nvPr/>
        </p:nvPicPr>
        <p:blipFill>
          <a:blip r:embed="rId1"/>
          <a:stretch>
            <a:fillRect/>
          </a:stretch>
        </p:blipFill>
        <p:spPr>
          <a:xfrm>
            <a:off x="5706745" y="2767965"/>
            <a:ext cx="2977515" cy="6617970"/>
          </a:xfrm>
          <a:prstGeom prst="rect">
            <a:avLst/>
          </a:prstGeom>
        </p:spPr>
      </p:pic>
      <p:pic>
        <p:nvPicPr>
          <p:cNvPr id="7" name="图片 6" descr="cc4a1bf3ed6fe63f2c9d9774e6cea14"/>
          <p:cNvPicPr>
            <a:picLocks noChangeAspect="1"/>
          </p:cNvPicPr>
          <p:nvPr/>
        </p:nvPicPr>
        <p:blipFill>
          <a:blip r:embed="rId2"/>
          <a:stretch>
            <a:fillRect/>
          </a:stretch>
        </p:blipFill>
        <p:spPr>
          <a:xfrm>
            <a:off x="8940800" y="395605"/>
            <a:ext cx="2854960" cy="6345555"/>
          </a:xfrm>
          <a:prstGeom prst="rect">
            <a:avLst/>
          </a:prstGeom>
        </p:spPr>
      </p:pic>
      <p:sp>
        <p:nvSpPr>
          <p:cNvPr id="8" name="文本框 7"/>
          <p:cNvSpPr txBox="1"/>
          <p:nvPr/>
        </p:nvSpPr>
        <p:spPr>
          <a:xfrm>
            <a:off x="3006725" y="3202940"/>
            <a:ext cx="4064000" cy="368300"/>
          </a:xfrm>
          <a:prstGeom prst="rect">
            <a:avLst/>
          </a:prstGeom>
          <a:noFill/>
        </p:spPr>
        <p:txBody>
          <a:bodyPr wrap="square" rtlCol="0">
            <a:spAutoFit/>
          </a:bodyPr>
          <a:p>
            <a:r>
              <a:rPr lang="zh-CN" altLang="en-US"/>
              <a:t>心路</a:t>
            </a:r>
            <a:r>
              <a:rPr lang="zh-CN" altLang="en-US"/>
              <a:t>历程：</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par>
                                <p:cTn id="8" presetID="3" presetClass="entr" presetSubtype="1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linds(horizontal)">
                                      <p:cBhvr>
                                        <p:cTn id="10" dur="500"/>
                                        <p:tgtEl>
                                          <p:spTgt spid="6"/>
                                        </p:tgtEl>
                                      </p:cBhvr>
                                    </p:animEffect>
                                  </p:childTnLst>
                                </p:cTn>
                              </p:par>
                              <p:par>
                                <p:cTn id="11" presetID="3" presetClass="entr" presetSubtype="1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blinds(horizontal)">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902835" y="2811145"/>
            <a:ext cx="4064000" cy="922020"/>
          </a:xfrm>
          <a:prstGeom prst="rect">
            <a:avLst/>
          </a:prstGeom>
          <a:noFill/>
        </p:spPr>
        <p:txBody>
          <a:bodyPr wrap="square" rtlCol="0">
            <a:spAutoFit/>
          </a:bodyPr>
          <a:p>
            <a:r>
              <a:rPr lang="en-US" altLang="zh-CN" sz="5400"/>
              <a:t>Q&amp;A</a:t>
            </a:r>
            <a:endParaRPr lang="en-US" altLang="zh-CN" sz="54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259080" y="1179195"/>
            <a:ext cx="11541125" cy="4896485"/>
          </a:xfrm>
          <a:prstGeom prst="rect">
            <a:avLst/>
          </a:prstGeom>
        </p:spPr>
      </p:pic>
      <p:sp>
        <p:nvSpPr>
          <p:cNvPr id="5" name="文本框 4"/>
          <p:cNvSpPr txBox="1"/>
          <p:nvPr/>
        </p:nvSpPr>
        <p:spPr>
          <a:xfrm>
            <a:off x="3061335" y="5899785"/>
            <a:ext cx="4530090" cy="368300"/>
          </a:xfrm>
          <a:prstGeom prst="rect">
            <a:avLst/>
          </a:prstGeom>
          <a:noFill/>
        </p:spPr>
        <p:txBody>
          <a:bodyPr wrap="square" rtlCol="0">
            <a:spAutoFit/>
          </a:bodyPr>
          <a:p>
            <a:r>
              <a:rPr lang="zh-CN" altLang="en-US"/>
              <a:t>各个专业都能打，偏向于数理、计算机</a:t>
            </a:r>
            <a:r>
              <a:rPr lang="zh-CN" altLang="en-US"/>
              <a:t>类</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250" fill="hold">
                                          <p:stCondLst>
                                            <p:cond delay="0"/>
                                          </p:stCondLst>
                                        </p:cTn>
                                        <p:tgtEl>
                                          <p:spTgt spid="5"/>
                                        </p:tgtEl>
                                        <p:attrNameLst>
                                          <p:attrName>style.visibility</p:attrName>
                                        </p:attrNameLst>
                                      </p:cBhvr>
                                      <p:to>
                                        <p:strVal val="visible"/>
                                      </p:to>
                                    </p:set>
                                    <p:animEffect transition="in" filter="strips(downLeft)">
                                      <p:cBhvr>
                                        <p:cTn id="7" dur="2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136525" y="484505"/>
            <a:ext cx="11946890" cy="6146800"/>
          </a:xfrm>
          <a:prstGeom prst="rect">
            <a:avLst/>
          </a:prstGeom>
        </p:spPr>
      </p:pic>
      <p:pic>
        <p:nvPicPr>
          <p:cNvPr id="2" name="图片 1"/>
          <p:cNvPicPr>
            <a:picLocks noChangeAspect="1"/>
          </p:cNvPicPr>
          <p:nvPr/>
        </p:nvPicPr>
        <p:blipFill>
          <a:blip r:embed="rId2"/>
          <a:stretch>
            <a:fillRect/>
          </a:stretch>
        </p:blipFill>
        <p:spPr>
          <a:xfrm>
            <a:off x="4924425" y="2999740"/>
            <a:ext cx="6668135" cy="355854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250" fill="hold">
                                          <p:stCondLst>
                                            <p:cond delay="0"/>
                                          </p:stCondLst>
                                        </p:cTn>
                                        <p:tgtEl>
                                          <p:spTgt spid="2"/>
                                        </p:tgtEl>
                                        <p:attrNameLst>
                                          <p:attrName>style.visibility</p:attrName>
                                        </p:attrNameLst>
                                      </p:cBhvr>
                                      <p:to>
                                        <p:strVal val="visible"/>
                                      </p:to>
                                    </p:set>
                                    <p:animEffect transition="in" filter="blinds(horizontal)">
                                      <p:cBhvr>
                                        <p:cTn id="7" dur="2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840105" y="426085"/>
            <a:ext cx="9424035" cy="4785995"/>
          </a:xfrm>
          <a:prstGeom prst="rect">
            <a:avLst/>
          </a:prstGeom>
        </p:spPr>
      </p:pic>
      <p:sp>
        <p:nvSpPr>
          <p:cNvPr id="3" name="文本框 2"/>
          <p:cNvSpPr txBox="1"/>
          <p:nvPr/>
        </p:nvSpPr>
        <p:spPr>
          <a:xfrm>
            <a:off x="1576705" y="6013450"/>
            <a:ext cx="9884410" cy="368300"/>
          </a:xfrm>
          <a:prstGeom prst="rect">
            <a:avLst/>
          </a:prstGeom>
          <a:noFill/>
        </p:spPr>
        <p:txBody>
          <a:bodyPr wrap="square" rtlCol="0">
            <a:spAutoFit/>
          </a:bodyPr>
          <a:p>
            <a:r>
              <a:rPr lang="zh-CN" altLang="en-US"/>
              <a:t>我当初选择数模的原因之一：比赛多，机会多，性价比高（主要是国赛和美赛</a:t>
            </a:r>
            <a:r>
              <a:rPr lang="en-US" altLang="zh-CN"/>
              <a:t>,</a:t>
            </a:r>
            <a:r>
              <a:rPr lang="zh-CN" altLang="en-US"/>
              <a:t>共一年</a:t>
            </a:r>
            <a:r>
              <a:rPr lang="zh-CN" altLang="en-US"/>
              <a:t>两次机会）</a:t>
            </a:r>
            <a:endParaRPr lang="zh-CN" altLang="en-US"/>
          </a:p>
        </p:txBody>
      </p:sp>
      <p:sp>
        <p:nvSpPr>
          <p:cNvPr id="4" name="文本框 3"/>
          <p:cNvSpPr txBox="1"/>
          <p:nvPr/>
        </p:nvSpPr>
        <p:spPr>
          <a:xfrm>
            <a:off x="1576705" y="5573395"/>
            <a:ext cx="4519295" cy="368300"/>
          </a:xfrm>
          <a:prstGeom prst="rect">
            <a:avLst/>
          </a:prstGeom>
          <a:noFill/>
        </p:spPr>
        <p:txBody>
          <a:bodyPr wrap="square" rtlCol="0">
            <a:spAutoFit/>
          </a:bodyPr>
          <a:p>
            <a:r>
              <a:rPr lang="zh-CN" altLang="en-US"/>
              <a:t>重大只认国赛美赛，其它比赛可以</a:t>
            </a:r>
            <a:r>
              <a:rPr lang="zh-CN" altLang="en-US"/>
              <a:t>练手</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250" fill="hold">
                                          <p:stCondLst>
                                            <p:cond delay="0"/>
                                          </p:stCondLst>
                                        </p:cTn>
                                        <p:tgtEl>
                                          <p:spTgt spid="4"/>
                                        </p:tgtEl>
                                        <p:attrNameLst>
                                          <p:attrName>style.visibility</p:attrName>
                                        </p:attrNameLst>
                                      </p:cBhvr>
                                      <p:to>
                                        <p:strVal val="visible"/>
                                      </p:to>
                                    </p:set>
                                    <p:animEffect transition="in" filter="strips(downLeft)">
                                      <p:cBhvr>
                                        <p:cTn id="7" dur="250"/>
                                        <p:tgtEl>
                                          <p:spTgt spid="4"/>
                                        </p:tgtEl>
                                      </p:cBhvr>
                                    </p:animEffect>
                                  </p:childTnLst>
                                </p:cTn>
                              </p:par>
                              <p:par>
                                <p:cTn id="8" presetID="18" presetClass="entr" presetSubtype="12" fill="hold" grpId="0" nodeType="withEffect">
                                  <p:stCondLst>
                                    <p:cond delay="0"/>
                                  </p:stCondLst>
                                  <p:childTnLst>
                                    <p:set>
                                      <p:cBhvr>
                                        <p:cTn id="9" dur="250" fill="hold">
                                          <p:stCondLst>
                                            <p:cond delay="0"/>
                                          </p:stCondLst>
                                        </p:cTn>
                                        <p:tgtEl>
                                          <p:spTgt spid="3"/>
                                        </p:tgtEl>
                                        <p:attrNameLst>
                                          <p:attrName>style.visibility</p:attrName>
                                        </p:attrNameLst>
                                      </p:cBhvr>
                                      <p:to>
                                        <p:strVal val="visible"/>
                                      </p:to>
                                    </p:set>
                                    <p:animEffect transition="in" filter="strips(downLeft)">
                                      <p:cBhvr>
                                        <p:cTn id="10"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702945" y="563880"/>
            <a:ext cx="6677660" cy="368300"/>
          </a:xfrm>
          <a:prstGeom prst="rect">
            <a:avLst/>
          </a:prstGeom>
          <a:noFill/>
        </p:spPr>
        <p:txBody>
          <a:bodyPr wrap="square" rtlCol="0">
            <a:spAutoFit/>
          </a:bodyPr>
          <a:p>
            <a:r>
              <a:rPr lang="zh-CN" altLang="en-US"/>
              <a:t>主要作用：保研推免加绩点，提升综合</a:t>
            </a:r>
            <a:r>
              <a:rPr lang="zh-CN" altLang="en-US"/>
              <a:t>科研素质</a:t>
            </a:r>
            <a:r>
              <a:rPr lang="en-US" altLang="zh-CN"/>
              <a:t>……</a:t>
            </a:r>
            <a:endParaRPr lang="en-US" altLang="zh-CN"/>
          </a:p>
        </p:txBody>
      </p:sp>
      <p:pic>
        <p:nvPicPr>
          <p:cNvPr id="3" name="图片 2"/>
          <p:cNvPicPr>
            <a:picLocks noChangeAspect="1"/>
          </p:cNvPicPr>
          <p:nvPr/>
        </p:nvPicPr>
        <p:blipFill>
          <a:blip r:embed="rId1"/>
          <a:stretch>
            <a:fillRect/>
          </a:stretch>
        </p:blipFill>
        <p:spPr>
          <a:xfrm>
            <a:off x="923290" y="1095375"/>
            <a:ext cx="748030" cy="1846580"/>
          </a:xfrm>
          <a:prstGeom prst="rect">
            <a:avLst/>
          </a:prstGeom>
        </p:spPr>
      </p:pic>
      <p:pic>
        <p:nvPicPr>
          <p:cNvPr id="4" name="图片 3" descr="QQ20241201-163545"/>
          <p:cNvPicPr>
            <a:picLocks noChangeAspect="1"/>
          </p:cNvPicPr>
          <p:nvPr/>
        </p:nvPicPr>
        <p:blipFill>
          <a:blip r:embed="rId2"/>
          <a:stretch>
            <a:fillRect/>
          </a:stretch>
        </p:blipFill>
        <p:spPr>
          <a:xfrm>
            <a:off x="1888490" y="887730"/>
            <a:ext cx="8540750" cy="3961130"/>
          </a:xfrm>
          <a:prstGeom prst="rect">
            <a:avLst/>
          </a:prstGeom>
        </p:spPr>
      </p:pic>
      <p:sp>
        <p:nvSpPr>
          <p:cNvPr id="5" name="文本框 4"/>
          <p:cNvSpPr txBox="1"/>
          <p:nvPr/>
        </p:nvSpPr>
        <p:spPr>
          <a:xfrm>
            <a:off x="354330" y="5000625"/>
            <a:ext cx="6685915" cy="368300"/>
          </a:xfrm>
          <a:prstGeom prst="rect">
            <a:avLst/>
          </a:prstGeom>
          <a:noFill/>
        </p:spPr>
        <p:txBody>
          <a:bodyPr wrap="square" rtlCol="0">
            <a:spAutoFit/>
          </a:bodyPr>
          <a:p>
            <a:r>
              <a:rPr lang="zh-CN" altLang="en-US"/>
              <a:t>加绩点的具体作用</a:t>
            </a:r>
            <a:r>
              <a:rPr lang="zh-CN" altLang="en-US"/>
              <a:t>大小：看你们这届卷不卷</a:t>
            </a:r>
            <a:r>
              <a:rPr lang="zh-CN" altLang="en-US"/>
              <a:t>了。。。</a:t>
            </a:r>
            <a:endParaRPr lang="zh-CN" altLang="en-US"/>
          </a:p>
        </p:txBody>
      </p:sp>
      <p:sp>
        <p:nvSpPr>
          <p:cNvPr id="6" name="文本框 5"/>
          <p:cNvSpPr txBox="1"/>
          <p:nvPr/>
        </p:nvSpPr>
        <p:spPr>
          <a:xfrm>
            <a:off x="6376670" y="5105400"/>
            <a:ext cx="5678805" cy="1198880"/>
          </a:xfrm>
          <a:prstGeom prst="rect">
            <a:avLst/>
          </a:prstGeom>
          <a:noFill/>
        </p:spPr>
        <p:txBody>
          <a:bodyPr wrap="square" rtlCol="0">
            <a:spAutoFit/>
          </a:bodyPr>
          <a:p>
            <a:r>
              <a:rPr lang="en-US" altLang="zh-CN"/>
              <a:t>19</a:t>
            </a:r>
            <a:r>
              <a:rPr lang="zh-CN" altLang="en-US"/>
              <a:t>级：</a:t>
            </a:r>
            <a:r>
              <a:rPr lang="en-US" altLang="zh-CN"/>
              <a:t>+0.05-&gt;66</a:t>
            </a:r>
            <a:r>
              <a:rPr lang="zh-CN" altLang="en-US"/>
              <a:t>名</a:t>
            </a:r>
            <a:r>
              <a:rPr lang="en-US" altLang="zh-CN"/>
              <a:t>    +0.1-&gt;53</a:t>
            </a:r>
            <a:r>
              <a:rPr lang="zh-CN" altLang="en-US"/>
              <a:t>名</a:t>
            </a:r>
            <a:r>
              <a:rPr lang="en-US" altLang="zh-CN"/>
              <a:t>   +0.2-&gt;34</a:t>
            </a:r>
            <a:r>
              <a:rPr lang="zh-CN" altLang="en-US"/>
              <a:t>名</a:t>
            </a:r>
            <a:endParaRPr lang="en-US" altLang="zh-CN"/>
          </a:p>
          <a:p>
            <a:r>
              <a:rPr lang="en-US" altLang="zh-CN"/>
              <a:t>20</a:t>
            </a:r>
            <a:r>
              <a:rPr lang="zh-CN" altLang="en-US"/>
              <a:t>级：</a:t>
            </a:r>
            <a:r>
              <a:rPr lang="en-US" altLang="zh-CN">
                <a:sym typeface="+mn-ea"/>
              </a:rPr>
              <a:t>+0.05-&gt;60</a:t>
            </a:r>
            <a:r>
              <a:rPr lang="zh-CN" altLang="en-US">
                <a:sym typeface="+mn-ea"/>
              </a:rPr>
              <a:t>名</a:t>
            </a:r>
            <a:r>
              <a:rPr lang="en-US" altLang="zh-CN">
                <a:sym typeface="+mn-ea"/>
              </a:rPr>
              <a:t>    +0.1-&gt;55</a:t>
            </a:r>
            <a:r>
              <a:rPr lang="zh-CN" altLang="en-US">
                <a:sym typeface="+mn-ea"/>
              </a:rPr>
              <a:t>名</a:t>
            </a:r>
            <a:r>
              <a:rPr lang="en-US" altLang="zh-CN">
                <a:sym typeface="+mn-ea"/>
              </a:rPr>
              <a:t>   +0.2-&gt;38</a:t>
            </a:r>
            <a:r>
              <a:rPr lang="zh-CN" altLang="en-US">
                <a:sym typeface="+mn-ea"/>
              </a:rPr>
              <a:t>名</a:t>
            </a:r>
            <a:endParaRPr lang="zh-CN" altLang="en-US"/>
          </a:p>
          <a:p>
            <a:r>
              <a:rPr lang="en-US" altLang="zh-CN"/>
              <a:t>21</a:t>
            </a:r>
            <a:r>
              <a:rPr lang="zh-CN" altLang="en-US"/>
              <a:t>级：</a:t>
            </a:r>
            <a:r>
              <a:rPr lang="en-US" altLang="zh-CN">
                <a:sym typeface="+mn-ea"/>
              </a:rPr>
              <a:t>+0.05-&gt;66</a:t>
            </a:r>
            <a:r>
              <a:rPr lang="zh-CN" altLang="en-US">
                <a:sym typeface="+mn-ea"/>
              </a:rPr>
              <a:t>名</a:t>
            </a:r>
            <a:r>
              <a:rPr lang="en-US" altLang="zh-CN">
                <a:sym typeface="+mn-ea"/>
              </a:rPr>
              <a:t>    +0.1-&gt;55</a:t>
            </a:r>
            <a:r>
              <a:rPr lang="zh-CN" altLang="en-US">
                <a:sym typeface="+mn-ea"/>
              </a:rPr>
              <a:t>名</a:t>
            </a:r>
            <a:r>
              <a:rPr lang="en-US" altLang="zh-CN">
                <a:sym typeface="+mn-ea"/>
              </a:rPr>
              <a:t>   +0.2-&gt;34</a:t>
            </a:r>
            <a:r>
              <a:rPr lang="zh-CN" altLang="en-US">
                <a:sym typeface="+mn-ea"/>
              </a:rPr>
              <a:t>名</a:t>
            </a:r>
            <a:endParaRPr lang="en-US" altLang="zh-CN"/>
          </a:p>
          <a:p>
            <a:endParaRPr lang="zh-CN" altLang="en-US"/>
          </a:p>
        </p:txBody>
      </p:sp>
      <p:sp>
        <p:nvSpPr>
          <p:cNvPr id="7" name="文本框 6"/>
          <p:cNvSpPr txBox="1"/>
          <p:nvPr/>
        </p:nvSpPr>
        <p:spPr>
          <a:xfrm>
            <a:off x="923290" y="5520690"/>
            <a:ext cx="5226050" cy="368300"/>
          </a:xfrm>
          <a:prstGeom prst="rect">
            <a:avLst/>
          </a:prstGeom>
          <a:noFill/>
        </p:spPr>
        <p:txBody>
          <a:bodyPr wrap="square" rtlCol="0">
            <a:spAutoFit/>
          </a:bodyPr>
          <a:p>
            <a:r>
              <a:rPr lang="zh-CN" altLang="en-US"/>
              <a:t>举例：计算机学院（保研边缘：</a:t>
            </a:r>
            <a:r>
              <a:rPr lang="zh-CN" altLang="en-US"/>
              <a:t>裸绩点年级</a:t>
            </a:r>
            <a:r>
              <a:rPr lang="en-US" altLang="zh-CN"/>
              <a:t>70):</a:t>
            </a:r>
            <a:endParaRPr lang="en-US" altLang="zh-C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250" fill="hold">
                                          <p:stCondLst>
                                            <p:cond delay="0"/>
                                          </p:stCondLst>
                                        </p:cTn>
                                        <p:tgtEl>
                                          <p:spTgt spid="3"/>
                                        </p:tgtEl>
                                        <p:attrNameLst>
                                          <p:attrName>style.visibility</p:attrName>
                                        </p:attrNameLst>
                                      </p:cBhvr>
                                      <p:to>
                                        <p:strVal val="visible"/>
                                      </p:to>
                                    </p:set>
                                    <p:animEffect transition="in" filter="strips(downLeft)">
                                      <p:cBhvr>
                                        <p:cTn id="7" dur="25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nodeType="clickEffect">
                                  <p:stCondLst>
                                    <p:cond delay="0"/>
                                  </p:stCondLst>
                                  <p:childTnLst>
                                    <p:set>
                                      <p:cBhvr>
                                        <p:cTn id="11" dur="250" fill="hold">
                                          <p:stCondLst>
                                            <p:cond delay="0"/>
                                          </p:stCondLst>
                                        </p:cTn>
                                        <p:tgtEl>
                                          <p:spTgt spid="4"/>
                                        </p:tgtEl>
                                        <p:attrNameLst>
                                          <p:attrName>style.visibility</p:attrName>
                                        </p:attrNameLst>
                                      </p:cBhvr>
                                      <p:to>
                                        <p:strVal val="visible"/>
                                      </p:to>
                                    </p:set>
                                    <p:animEffect transition="in" filter="strips(downLeft)">
                                      <p:cBhvr>
                                        <p:cTn id="12" dur="25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8" presetClass="entr" presetSubtype="12" fill="hold" grpId="0" nodeType="clickEffect">
                                  <p:stCondLst>
                                    <p:cond delay="0"/>
                                  </p:stCondLst>
                                  <p:childTnLst>
                                    <p:set>
                                      <p:cBhvr>
                                        <p:cTn id="16" dur="250" fill="hold">
                                          <p:stCondLst>
                                            <p:cond delay="0"/>
                                          </p:stCondLst>
                                        </p:cTn>
                                        <p:tgtEl>
                                          <p:spTgt spid="5"/>
                                        </p:tgtEl>
                                        <p:attrNameLst>
                                          <p:attrName>style.visibility</p:attrName>
                                        </p:attrNameLst>
                                      </p:cBhvr>
                                      <p:to>
                                        <p:strVal val="visible"/>
                                      </p:to>
                                    </p:set>
                                    <p:animEffect transition="in" filter="strips(downLeft)">
                                      <p:cBhvr>
                                        <p:cTn id="17" dur="25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8" presetClass="entr" presetSubtype="12" fill="hold" grpId="0" nodeType="clickEffect">
                                  <p:stCondLst>
                                    <p:cond delay="0"/>
                                  </p:stCondLst>
                                  <p:childTnLst>
                                    <p:set>
                                      <p:cBhvr>
                                        <p:cTn id="21" dur="250" fill="hold">
                                          <p:stCondLst>
                                            <p:cond delay="0"/>
                                          </p:stCondLst>
                                        </p:cTn>
                                        <p:tgtEl>
                                          <p:spTgt spid="7"/>
                                        </p:tgtEl>
                                        <p:attrNameLst>
                                          <p:attrName>style.visibility</p:attrName>
                                        </p:attrNameLst>
                                      </p:cBhvr>
                                      <p:to>
                                        <p:strVal val="visible"/>
                                      </p:to>
                                    </p:set>
                                    <p:animEffect transition="in" filter="strips(downLeft)">
                                      <p:cBhvr>
                                        <p:cTn id="22" dur="250"/>
                                        <p:tgtEl>
                                          <p:spTgt spid="7"/>
                                        </p:tgtEl>
                                      </p:cBhvr>
                                    </p:animEffect>
                                  </p:childTnLst>
                                </p:cTn>
                              </p:par>
                              <p:par>
                                <p:cTn id="23" presetID="18" presetClass="entr" presetSubtype="12" fill="hold" grpId="0" nodeType="withEffect">
                                  <p:stCondLst>
                                    <p:cond delay="0"/>
                                  </p:stCondLst>
                                  <p:childTnLst>
                                    <p:set>
                                      <p:cBhvr>
                                        <p:cTn id="24" dur="250" fill="hold">
                                          <p:stCondLst>
                                            <p:cond delay="0"/>
                                          </p:stCondLst>
                                        </p:cTn>
                                        <p:tgtEl>
                                          <p:spTgt spid="6"/>
                                        </p:tgtEl>
                                        <p:attrNameLst>
                                          <p:attrName>style.visibility</p:attrName>
                                        </p:attrNameLst>
                                      </p:cBhvr>
                                      <p:to>
                                        <p:strVal val="visible"/>
                                      </p:to>
                                    </p:set>
                                    <p:animEffect transition="in" filter="strips(downLeft)">
                                      <p:cBhvr>
                                        <p:cTn id="25" dur="2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712470" y="719455"/>
            <a:ext cx="4064000" cy="460375"/>
          </a:xfrm>
          <a:prstGeom prst="rect">
            <a:avLst/>
          </a:prstGeom>
          <a:noFill/>
        </p:spPr>
        <p:txBody>
          <a:bodyPr wrap="square" rtlCol="0">
            <a:spAutoFit/>
          </a:bodyPr>
          <a:p>
            <a:r>
              <a:rPr lang="zh-CN" altLang="en-US" sz="2400"/>
              <a:t>打破信息差：</a:t>
            </a:r>
            <a:endParaRPr lang="zh-CN" altLang="en-US" sz="2400"/>
          </a:p>
        </p:txBody>
      </p:sp>
      <p:sp>
        <p:nvSpPr>
          <p:cNvPr id="3" name="文本框 2"/>
          <p:cNvSpPr txBox="1"/>
          <p:nvPr/>
        </p:nvSpPr>
        <p:spPr>
          <a:xfrm>
            <a:off x="1667510" y="1717040"/>
            <a:ext cx="9182100" cy="829945"/>
          </a:xfrm>
          <a:prstGeom prst="rect">
            <a:avLst/>
          </a:prstGeom>
          <a:noFill/>
        </p:spPr>
        <p:txBody>
          <a:bodyPr wrap="square" rtlCol="0">
            <a:spAutoFit/>
          </a:bodyPr>
          <a:p>
            <a:r>
              <a:rPr lang="zh-CN" altLang="en-US" sz="2400"/>
              <a:t>微信公众号：数模加油站、数学建模大赛等</a:t>
            </a:r>
            <a:r>
              <a:rPr lang="en-US" altLang="zh-CN" sz="2400"/>
              <a:t>   </a:t>
            </a:r>
            <a:endParaRPr lang="en-US" altLang="zh-CN" sz="2400"/>
          </a:p>
          <a:p>
            <a:r>
              <a:rPr lang="en-US" altLang="zh-CN" sz="2400"/>
              <a:t>                          </a:t>
            </a:r>
            <a:r>
              <a:rPr lang="en-US" altLang="zh-CN" sz="2400">
                <a:highlight>
                  <a:srgbClr val="FFFF00"/>
                </a:highlight>
              </a:rPr>
              <a:t> </a:t>
            </a:r>
            <a:r>
              <a:rPr lang="zh-CN" altLang="en-US" sz="2400">
                <a:highlight>
                  <a:srgbClr val="FFFF00"/>
                </a:highlight>
              </a:rPr>
              <a:t>数学建模及其应用（官</a:t>
            </a:r>
            <a:r>
              <a:rPr lang="en-US" altLang="zh-CN" sz="2400">
                <a:highlight>
                  <a:srgbClr val="FFFF00"/>
                </a:highlight>
              </a:rPr>
              <a:t>v</a:t>
            </a:r>
            <a:r>
              <a:rPr lang="zh-CN" altLang="en-US" sz="2400">
                <a:highlight>
                  <a:srgbClr val="FFFF00"/>
                </a:highlight>
              </a:rPr>
              <a:t>，</a:t>
            </a:r>
            <a:r>
              <a:rPr lang="zh-CN" altLang="en-US" sz="2400">
                <a:highlight>
                  <a:srgbClr val="FFFF00"/>
                </a:highlight>
              </a:rPr>
              <a:t>力推）</a:t>
            </a:r>
            <a:endParaRPr lang="zh-CN" altLang="en-US" sz="2400">
              <a:highlight>
                <a:srgbClr val="FFFF00"/>
              </a:highlight>
            </a:endParaRPr>
          </a:p>
        </p:txBody>
      </p:sp>
      <p:sp>
        <p:nvSpPr>
          <p:cNvPr id="4" name="文本框 3"/>
          <p:cNvSpPr txBox="1"/>
          <p:nvPr/>
        </p:nvSpPr>
        <p:spPr>
          <a:xfrm>
            <a:off x="1667510" y="2847340"/>
            <a:ext cx="7470775" cy="1568450"/>
          </a:xfrm>
          <a:prstGeom prst="rect">
            <a:avLst/>
          </a:prstGeom>
          <a:noFill/>
        </p:spPr>
        <p:txBody>
          <a:bodyPr wrap="square" rtlCol="0">
            <a:spAutoFit/>
          </a:bodyPr>
          <a:p>
            <a:r>
              <a:rPr lang="en-US" altLang="zh-CN" sz="2400"/>
              <a:t>b</a:t>
            </a:r>
            <a:r>
              <a:rPr lang="zh-CN" altLang="en-US" sz="2400"/>
              <a:t>站：数学建模老哥、清风数学建模等</a:t>
            </a:r>
            <a:endParaRPr lang="zh-CN" altLang="en-US" sz="2400"/>
          </a:p>
          <a:p>
            <a:endParaRPr lang="zh-CN" altLang="en-US" sz="2400"/>
          </a:p>
          <a:p>
            <a:endParaRPr lang="zh-CN" altLang="en-US" sz="2400"/>
          </a:p>
          <a:p>
            <a:r>
              <a:rPr lang="zh-CN" altLang="en-US" sz="2400"/>
              <a:t>（</a:t>
            </a:r>
            <a:r>
              <a:rPr lang="zh-CN" altLang="en-US" sz="2400"/>
              <a:t>咳咳，某些方面需</a:t>
            </a:r>
            <a:r>
              <a:rPr lang="zh-CN" altLang="en-US" sz="2400"/>
              <a:t>甄别）</a:t>
            </a:r>
            <a:endParaRPr lang="zh-CN" altLang="en-US" sz="2400"/>
          </a:p>
        </p:txBody>
      </p:sp>
      <p:sp>
        <p:nvSpPr>
          <p:cNvPr id="5" name="文本框 4"/>
          <p:cNvSpPr txBox="1"/>
          <p:nvPr/>
        </p:nvSpPr>
        <p:spPr>
          <a:xfrm>
            <a:off x="1667510" y="4927600"/>
            <a:ext cx="9770745" cy="1198880"/>
          </a:xfrm>
          <a:prstGeom prst="rect">
            <a:avLst/>
          </a:prstGeom>
          <a:noFill/>
        </p:spPr>
        <p:txBody>
          <a:bodyPr wrap="square" rtlCol="0">
            <a:spAutoFit/>
          </a:bodyPr>
          <a:p>
            <a:r>
              <a:rPr lang="en-US" altLang="zh-CN" sz="2400"/>
              <a:t>2024</a:t>
            </a:r>
            <a:r>
              <a:rPr lang="zh-CN" altLang="en-US" sz="2400"/>
              <a:t>国赛校</a:t>
            </a:r>
            <a:r>
              <a:rPr lang="en-US" altLang="zh-CN" sz="2400"/>
              <a:t>Q</a:t>
            </a:r>
            <a:r>
              <a:rPr lang="zh-CN" altLang="en-US" sz="2400"/>
              <a:t>群：</a:t>
            </a:r>
            <a:r>
              <a:rPr lang="en-US" altLang="zh-CN" sz="2400"/>
              <a:t>166170836</a:t>
            </a:r>
            <a:endParaRPr lang="en-US" altLang="zh-CN" sz="2400"/>
          </a:p>
          <a:p>
            <a:r>
              <a:rPr lang="en-US" altLang="zh-CN" sz="2400"/>
              <a:t>2024</a:t>
            </a:r>
            <a:r>
              <a:rPr lang="zh-CN" altLang="en-US" sz="2400"/>
              <a:t>美赛校</a:t>
            </a:r>
            <a:r>
              <a:rPr lang="en-US" altLang="zh-CN" sz="2400"/>
              <a:t>Q</a:t>
            </a:r>
            <a:r>
              <a:rPr lang="zh-CN" altLang="en-US" sz="2400"/>
              <a:t>群：</a:t>
            </a:r>
            <a:r>
              <a:rPr lang="en-US" altLang="zh-CN" sz="2400"/>
              <a:t>928345702</a:t>
            </a:r>
            <a:endParaRPr lang="en-US" altLang="zh-CN" sz="2400"/>
          </a:p>
          <a:p>
            <a:r>
              <a:rPr lang="zh-CN" altLang="en-US" sz="2400"/>
              <a:t>美赛官网</a:t>
            </a:r>
            <a:r>
              <a:rPr lang="en-US" altLang="zh-CN" sz="2400"/>
              <a:t> </a:t>
            </a:r>
            <a:r>
              <a:rPr lang="en-US" altLang="zh-CN" sz="2400" i="1" u="sng">
                <a:solidFill>
                  <a:schemeClr val="accent1">
                    <a:lumMod val="75000"/>
                  </a:schemeClr>
                </a:solidFill>
              </a:rPr>
              <a:t>https://www.comap.com/contests/mcm-icm</a:t>
            </a:r>
            <a:endParaRPr lang="en-US" altLang="zh-CN" sz="2400" i="1" u="sng">
              <a:solidFill>
                <a:schemeClr val="accent1">
                  <a:lumMod val="75000"/>
                </a:schemeClr>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606425" y="517525"/>
            <a:ext cx="4064000" cy="460375"/>
          </a:xfrm>
          <a:prstGeom prst="rect">
            <a:avLst/>
          </a:prstGeom>
          <a:noFill/>
        </p:spPr>
        <p:txBody>
          <a:bodyPr wrap="square" rtlCol="0">
            <a:spAutoFit/>
          </a:bodyPr>
          <a:p>
            <a:r>
              <a:rPr lang="zh-CN" altLang="en-US" sz="2400"/>
              <a:t>国赛美赛基本</a:t>
            </a:r>
            <a:r>
              <a:rPr lang="zh-CN" altLang="en-US" sz="2400"/>
              <a:t>介绍</a:t>
            </a:r>
            <a:endParaRPr lang="zh-CN" altLang="en-US" sz="2400"/>
          </a:p>
        </p:txBody>
      </p:sp>
      <p:sp>
        <p:nvSpPr>
          <p:cNvPr id="3" name="文本框 2"/>
          <p:cNvSpPr txBox="1"/>
          <p:nvPr/>
        </p:nvSpPr>
        <p:spPr>
          <a:xfrm>
            <a:off x="887095" y="1410335"/>
            <a:ext cx="4470400" cy="4892675"/>
          </a:xfrm>
          <a:prstGeom prst="rect">
            <a:avLst/>
          </a:prstGeom>
          <a:noFill/>
        </p:spPr>
        <p:txBody>
          <a:bodyPr wrap="square" rtlCol="0">
            <a:spAutoFit/>
          </a:bodyPr>
          <a:p>
            <a:r>
              <a:rPr lang="zh-CN" altLang="en-US" sz="2400"/>
              <a:t>国赛：</a:t>
            </a:r>
            <a:r>
              <a:rPr lang="en-US" sz="2400"/>
              <a:t>9</a:t>
            </a:r>
            <a:r>
              <a:rPr lang="zh-CN" altLang="en-US" sz="2400"/>
              <a:t>月</a:t>
            </a:r>
            <a:r>
              <a:rPr lang="en-US" altLang="zh-CN" sz="2400"/>
              <a:t>4</a:t>
            </a:r>
            <a:r>
              <a:rPr lang="zh-CN" altLang="en-US" sz="2400"/>
              <a:t>号</a:t>
            </a:r>
            <a:r>
              <a:rPr lang="zh-CN" altLang="en-US" sz="2400"/>
              <a:t>左右（迎新</a:t>
            </a:r>
            <a:r>
              <a:rPr lang="zh-CN" altLang="en-US" sz="2400"/>
              <a:t>那两天）</a:t>
            </a:r>
            <a:endParaRPr lang="zh-CN" altLang="en-US" sz="2400"/>
          </a:p>
          <a:p>
            <a:endParaRPr lang="zh-CN" altLang="en-US" sz="2400"/>
          </a:p>
          <a:p>
            <a:r>
              <a:rPr lang="zh-CN" altLang="en-US" sz="1800"/>
              <a:t> 0.5%</a:t>
            </a:r>
            <a:r>
              <a:rPr lang="zh-CN" altLang="en-US" sz="1800">
                <a:solidFill>
                  <a:schemeClr val="tx1"/>
                </a:solidFill>
              </a:rPr>
              <a:t>国一 </a:t>
            </a:r>
            <a:r>
              <a:rPr lang="zh-CN" altLang="en-US" sz="1800"/>
              <a:t>           +0.2</a:t>
            </a:r>
            <a:endParaRPr lang="zh-CN" altLang="en-US" sz="1800"/>
          </a:p>
          <a:p>
            <a:r>
              <a:rPr lang="zh-CN" altLang="en-US" sz="1800"/>
              <a:t> 3%国二               +0.1</a:t>
            </a:r>
            <a:endParaRPr lang="zh-CN" altLang="en-US" sz="1800"/>
          </a:p>
          <a:p>
            <a:r>
              <a:rPr lang="zh-CN" altLang="en-US" sz="1800"/>
              <a:t> 10%省一 </a:t>
            </a:r>
            <a:endParaRPr lang="zh-CN" altLang="en-US" sz="1800"/>
          </a:p>
          <a:p>
            <a:r>
              <a:rPr lang="zh-CN" altLang="en-US" sz="1800"/>
              <a:t> 20%~30%省二 </a:t>
            </a:r>
            <a:endParaRPr lang="zh-CN" altLang="en-US" sz="1800"/>
          </a:p>
          <a:p>
            <a:pPr algn="l">
              <a:buClrTx/>
              <a:buSzTx/>
              <a:buNone/>
            </a:pPr>
            <a:r>
              <a:rPr lang="zh-CN" altLang="en-US"/>
              <a:t> 剩下的没奖</a:t>
            </a:r>
            <a:endParaRPr lang="zh-CN" altLang="en-US"/>
          </a:p>
          <a:p>
            <a:pPr algn="l">
              <a:buClrTx/>
              <a:buSzTx/>
              <a:buNone/>
            </a:pPr>
            <a:endParaRPr lang="zh-CN" altLang="en-US"/>
          </a:p>
          <a:p>
            <a:pPr algn="l">
              <a:buClrTx/>
              <a:buSzTx/>
              <a:buNone/>
            </a:pPr>
            <a:endParaRPr lang="zh-CN" altLang="en-US"/>
          </a:p>
          <a:p>
            <a:pPr algn="l">
              <a:buClrTx/>
              <a:buSzTx/>
              <a:buNone/>
            </a:pPr>
            <a:r>
              <a:rPr lang="zh-CN" altLang="en-US"/>
              <a:t>我校</a:t>
            </a:r>
            <a:r>
              <a:rPr lang="zh-CN" altLang="en-US"/>
              <a:t>安排：</a:t>
            </a:r>
            <a:endParaRPr lang="zh-CN" altLang="en-US"/>
          </a:p>
          <a:p>
            <a:pPr algn="l">
              <a:buClrTx/>
              <a:buSzTx/>
              <a:buNone/>
            </a:pPr>
            <a:r>
              <a:rPr lang="en-US" altLang="zh-CN"/>
              <a:t>5</a:t>
            </a:r>
            <a:r>
              <a:rPr lang="zh-CN" altLang="en-US"/>
              <a:t>月校赛，</a:t>
            </a:r>
            <a:r>
              <a:rPr lang="en-US" altLang="zh-CN"/>
              <a:t>7</a:t>
            </a:r>
            <a:r>
              <a:rPr lang="zh-CN" altLang="en-US"/>
              <a:t>月上旬一模，下旬</a:t>
            </a:r>
            <a:r>
              <a:rPr lang="zh-CN" altLang="en-US"/>
              <a:t>二模</a:t>
            </a:r>
            <a:endParaRPr lang="zh-CN" altLang="en-US"/>
          </a:p>
          <a:p>
            <a:pPr algn="l">
              <a:buClrTx/>
              <a:buSzTx/>
              <a:buNone/>
            </a:pPr>
            <a:r>
              <a:rPr lang="en-US" altLang="zh-CN"/>
              <a:t>24</a:t>
            </a:r>
            <a:r>
              <a:rPr lang="zh-CN" altLang="en-US"/>
              <a:t>年结合三次总情况筛人（</a:t>
            </a:r>
            <a:r>
              <a:rPr lang="zh-CN" altLang="en-US"/>
              <a:t>一半左右）</a:t>
            </a:r>
            <a:endParaRPr lang="zh-CN" altLang="en-US"/>
          </a:p>
          <a:p>
            <a:pPr algn="l">
              <a:buClrTx/>
              <a:buSzTx/>
              <a:buNone/>
            </a:pPr>
            <a:endParaRPr lang="zh-CN" altLang="en-US"/>
          </a:p>
          <a:p>
            <a:pPr algn="l">
              <a:buClrTx/>
              <a:buSzTx/>
              <a:buNone/>
            </a:pPr>
            <a:r>
              <a:rPr lang="zh-CN" altLang="en-US"/>
              <a:t>三天时间（</a:t>
            </a:r>
            <a:r>
              <a:rPr lang="en-US" altLang="zh-CN"/>
              <a:t>Day1 18:00~Day4 20:00</a:t>
            </a:r>
            <a:r>
              <a:rPr lang="zh-CN" altLang="en-US"/>
              <a:t>）</a:t>
            </a:r>
            <a:endParaRPr lang="zh-CN" altLang="en-US"/>
          </a:p>
          <a:p>
            <a:endParaRPr lang="zh-CN" altLang="en-US" sz="2400"/>
          </a:p>
          <a:p>
            <a:endParaRPr lang="en-US" altLang="zh-CN" sz="2400"/>
          </a:p>
        </p:txBody>
      </p:sp>
      <p:sp>
        <p:nvSpPr>
          <p:cNvPr id="4" name="文本框 3"/>
          <p:cNvSpPr txBox="1"/>
          <p:nvPr/>
        </p:nvSpPr>
        <p:spPr>
          <a:xfrm>
            <a:off x="5791200" y="1410335"/>
            <a:ext cx="6885305" cy="4831080"/>
          </a:xfrm>
          <a:prstGeom prst="rect">
            <a:avLst/>
          </a:prstGeom>
          <a:noFill/>
        </p:spPr>
        <p:txBody>
          <a:bodyPr wrap="square" rtlCol="0">
            <a:spAutoFit/>
          </a:bodyPr>
          <a:p>
            <a:r>
              <a:rPr lang="zh-CN" altLang="en-US" sz="2400">
                <a:highlight>
                  <a:srgbClr val="FFFF00"/>
                </a:highlight>
                <a:sym typeface="+mn-ea"/>
              </a:rPr>
              <a:t>美赛：</a:t>
            </a:r>
            <a:r>
              <a:rPr lang="zh-CN" altLang="en-US" sz="2400">
                <a:sym typeface="+mn-ea"/>
              </a:rPr>
              <a:t>过年前后那几天</a:t>
            </a:r>
            <a:endParaRPr lang="zh-CN" altLang="en-US" sz="2400">
              <a:sym typeface="+mn-ea"/>
            </a:endParaRPr>
          </a:p>
          <a:p>
            <a:endParaRPr lang="zh-CN" altLang="en-US" sz="2400">
              <a:sym typeface="+mn-ea"/>
            </a:endParaRPr>
          </a:p>
          <a:p>
            <a:r>
              <a:rPr lang="zh-CN" altLang="en-US" sz="1800">
                <a:sym typeface="+mn-ea"/>
              </a:rPr>
              <a:t>0.</a:t>
            </a:r>
            <a:r>
              <a:rPr lang="en-US" altLang="zh-CN" sz="1800">
                <a:sym typeface="+mn-ea"/>
              </a:rPr>
              <a:t>1</a:t>
            </a:r>
            <a:r>
              <a:rPr lang="zh-CN" altLang="en-US" sz="1800">
                <a:sym typeface="+mn-ea"/>
              </a:rPr>
              <a:t>%O奖            +0.2（上新闻）（全球</a:t>
            </a:r>
            <a:r>
              <a:rPr lang="en-US" altLang="zh-CN" sz="1800">
                <a:sym typeface="+mn-ea"/>
              </a:rPr>
              <a:t>36/26112</a:t>
            </a:r>
            <a:r>
              <a:rPr lang="zh-CN" altLang="en-US" sz="1800">
                <a:sym typeface="+mn-ea"/>
              </a:rPr>
              <a:t>）</a:t>
            </a:r>
            <a:endParaRPr lang="zh-CN" altLang="en-US" sz="1800">
              <a:sym typeface="+mn-ea"/>
            </a:endParaRPr>
          </a:p>
          <a:p>
            <a:r>
              <a:rPr lang="zh-CN" altLang="en-US" sz="1800">
                <a:sym typeface="+mn-ea"/>
              </a:rPr>
              <a:t>1%F奖    </a:t>
            </a:r>
            <a:r>
              <a:rPr lang="en-US" altLang="zh-CN" sz="1800">
                <a:sym typeface="+mn-ea"/>
              </a:rPr>
              <a:t>    </a:t>
            </a:r>
            <a:r>
              <a:rPr lang="zh-CN" altLang="en-US" sz="1800">
                <a:sym typeface="+mn-ea"/>
              </a:rPr>
              <a:t>        +0.1</a:t>
            </a:r>
            <a:endParaRPr lang="zh-CN" altLang="en-US" sz="1800">
              <a:sym typeface="+mn-ea"/>
            </a:endParaRPr>
          </a:p>
          <a:p>
            <a:r>
              <a:rPr lang="zh-CN" altLang="en-US" sz="1800">
                <a:sym typeface="+mn-ea"/>
              </a:rPr>
              <a:t>8%M奖       </a:t>
            </a:r>
            <a:r>
              <a:rPr lang="en-US" altLang="zh-CN" sz="1800">
                <a:sym typeface="+mn-ea"/>
              </a:rPr>
              <a:t>      </a:t>
            </a:r>
            <a:r>
              <a:rPr lang="zh-CN" altLang="en-US" sz="1800">
                <a:sym typeface="+mn-ea"/>
              </a:rPr>
              <a:t> +0.05</a:t>
            </a:r>
            <a:r>
              <a:rPr lang="zh-CN" altLang="en-US" sz="1800">
                <a:highlight>
                  <a:srgbClr val="FFFF00"/>
                </a:highlight>
                <a:sym typeface="+mn-ea"/>
              </a:rPr>
              <a:t>（加绩点最容易竞赛</a:t>
            </a:r>
            <a:r>
              <a:rPr lang="zh-CN" altLang="en-US" sz="1800">
                <a:highlight>
                  <a:srgbClr val="FFFF00"/>
                </a:highlight>
                <a:sym typeface="+mn-ea"/>
              </a:rPr>
              <a:t>之一）</a:t>
            </a:r>
            <a:endParaRPr lang="zh-CN" altLang="en-US" sz="1800">
              <a:highlight>
                <a:srgbClr val="FFFF00"/>
              </a:highlight>
              <a:sym typeface="+mn-ea"/>
            </a:endParaRPr>
          </a:p>
          <a:p>
            <a:r>
              <a:rPr lang="en-US" altLang="zh-CN" sz="1800">
                <a:sym typeface="+mn-ea"/>
              </a:rPr>
              <a:t>2</a:t>
            </a:r>
            <a:r>
              <a:rPr lang="zh-CN" altLang="en-US" sz="1800">
                <a:sym typeface="+mn-ea"/>
              </a:rPr>
              <a:t>0%H奖</a:t>
            </a:r>
            <a:endParaRPr lang="zh-CN" altLang="en-US" sz="1800"/>
          </a:p>
          <a:p>
            <a:r>
              <a:rPr lang="zh-CN" altLang="en-US" sz="1800">
                <a:sym typeface="+mn-ea"/>
              </a:rPr>
              <a:t>成功参赛S奖</a:t>
            </a:r>
            <a:endParaRPr lang="zh-CN" altLang="en-US" sz="1800"/>
          </a:p>
          <a:p>
            <a:r>
              <a:rPr lang="zh-CN" altLang="en-US" sz="1800">
                <a:sym typeface="+mn-ea"/>
              </a:rPr>
              <a:t>没写完U奖</a:t>
            </a:r>
            <a:endParaRPr lang="zh-CN" altLang="en-US" sz="1800"/>
          </a:p>
          <a:p>
            <a:r>
              <a:rPr lang="zh-CN" altLang="en-US" sz="1800">
                <a:sym typeface="+mn-ea"/>
              </a:rPr>
              <a:t>Cheat   D奖（查重没过）</a:t>
            </a:r>
            <a:endParaRPr lang="zh-CN" altLang="en-US" sz="1800">
              <a:sym typeface="+mn-ea"/>
            </a:endParaRPr>
          </a:p>
          <a:p>
            <a:endParaRPr lang="zh-CN" altLang="en-US" sz="2000">
              <a:sym typeface="+mn-ea"/>
            </a:endParaRPr>
          </a:p>
          <a:p>
            <a:r>
              <a:rPr lang="zh-CN" altLang="en-US" sz="1800">
                <a:sym typeface="+mn-ea"/>
              </a:rPr>
              <a:t>我校安排：</a:t>
            </a:r>
            <a:endParaRPr lang="zh-CN" altLang="en-US" sz="1800">
              <a:sym typeface="+mn-ea"/>
            </a:endParaRPr>
          </a:p>
          <a:p>
            <a:r>
              <a:rPr lang="zh-CN" altLang="en-US" sz="1800">
                <a:sym typeface="+mn-ea"/>
              </a:rPr>
              <a:t>11月翻译(H2O)  12月校赛  1月模拟赛</a:t>
            </a:r>
            <a:endParaRPr lang="zh-CN" altLang="en-US" sz="1800">
              <a:sym typeface="+mn-ea"/>
            </a:endParaRPr>
          </a:p>
          <a:p>
            <a:r>
              <a:rPr lang="zh-CN" altLang="en-US" sz="1800">
                <a:sym typeface="+mn-ea"/>
              </a:rPr>
              <a:t>24年没筛人</a:t>
            </a:r>
            <a:endParaRPr lang="zh-CN" altLang="en-US" sz="1800">
              <a:sym typeface="+mn-ea"/>
            </a:endParaRPr>
          </a:p>
          <a:p>
            <a:endParaRPr lang="zh-CN" altLang="en-US" sz="2000">
              <a:sym typeface="+mn-ea"/>
            </a:endParaRPr>
          </a:p>
          <a:p>
            <a:r>
              <a:rPr lang="zh-CN" altLang="en-US" sz="1800">
                <a:sym typeface="+mn-ea"/>
              </a:rPr>
              <a:t>三</a:t>
            </a:r>
            <a:r>
              <a:rPr lang="en-US" altLang="zh-CN" sz="1800">
                <a:sym typeface="+mn-ea"/>
              </a:rPr>
              <a:t>天</a:t>
            </a:r>
            <a:r>
              <a:rPr lang="zh-CN" altLang="en-US" sz="1800">
                <a:sym typeface="+mn-ea"/>
              </a:rPr>
              <a:t>半</a:t>
            </a:r>
            <a:r>
              <a:rPr lang="en-US" altLang="zh-CN" sz="1800">
                <a:sym typeface="+mn-ea"/>
              </a:rPr>
              <a:t>时间（Day1 6:00~ Day4 9:00）</a:t>
            </a:r>
            <a:r>
              <a:rPr lang="zh-CN" altLang="en-US" sz="2000">
                <a:sym typeface="+mn-ea"/>
              </a:rPr>
              <a:t>  </a:t>
            </a:r>
            <a:endParaRPr lang="zh-CN" altLang="en-US" sz="2000"/>
          </a:p>
          <a:p>
            <a:endParaRPr lang="zh-CN" altLang="en-US" sz="2000"/>
          </a:p>
        </p:txBody>
      </p:sp>
      <p:sp>
        <p:nvSpPr>
          <p:cNvPr id="5" name="文本框 4"/>
          <p:cNvSpPr txBox="1"/>
          <p:nvPr/>
        </p:nvSpPr>
        <p:spPr>
          <a:xfrm>
            <a:off x="5791200" y="5934710"/>
            <a:ext cx="4064000" cy="368300"/>
          </a:xfrm>
          <a:prstGeom prst="rect">
            <a:avLst/>
          </a:prstGeom>
          <a:noFill/>
        </p:spPr>
        <p:txBody>
          <a:bodyPr wrap="square" rtlCol="0">
            <a:spAutoFit/>
          </a:bodyPr>
          <a:p>
            <a:r>
              <a:rPr lang="zh-CN" altLang="en-US"/>
              <a:t>今年：中国腊月二十七</a:t>
            </a:r>
            <a:r>
              <a:rPr lang="en-US" altLang="zh-CN"/>
              <a:t>~</a:t>
            </a:r>
            <a:r>
              <a:rPr lang="zh-CN" altLang="en-US"/>
              <a:t>腊月三十</a:t>
            </a:r>
            <a:r>
              <a:rPr lang="en-US" altLang="zh-CN"/>
              <a:t>  :(</a:t>
            </a:r>
            <a:endParaRPr lang="en-US" altLang="zh-C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250" fill="hold">
                                          <p:stCondLst>
                                            <p:cond delay="0"/>
                                          </p:stCondLst>
                                        </p:cTn>
                                        <p:tgtEl>
                                          <p:spTgt spid="4"/>
                                        </p:tgtEl>
                                        <p:attrNameLst>
                                          <p:attrName>style.visibility</p:attrName>
                                        </p:attrNameLst>
                                      </p:cBhvr>
                                      <p:to>
                                        <p:strVal val="visible"/>
                                      </p:to>
                                    </p:set>
                                    <p:animEffect transition="in" filter="blinds(horizontal)">
                                      <p:cBhvr>
                                        <p:cTn id="7" dur="2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2768</Words>
  <Application>WPS 演示</Application>
  <PresentationFormat>宽屏</PresentationFormat>
  <Paragraphs>244</Paragraphs>
  <Slides>34</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34</vt:i4>
      </vt:variant>
    </vt:vector>
  </HeadingPairs>
  <TitlesOfParts>
    <vt:vector size="41" baseType="lpstr">
      <vt:lpstr>Arial</vt:lpstr>
      <vt:lpstr>宋体</vt:lpstr>
      <vt:lpstr>Wingdings</vt:lpstr>
      <vt:lpstr>微软雅黑</vt:lpstr>
      <vt:lpstr>Calibri</vt:lpstr>
      <vt:lpstr>Arial Unicode MS</vt:lpstr>
      <vt:lpstr>WPS</vt:lpstr>
      <vt:lpstr>数学建模竞赛经验分享</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lenovo</dc:creator>
  <cp:lastModifiedBy>逆灬蝶</cp:lastModifiedBy>
  <cp:revision>43</cp:revision>
  <dcterms:created xsi:type="dcterms:W3CDTF">2023-08-09T12:44:00Z</dcterms:created>
  <dcterms:modified xsi:type="dcterms:W3CDTF">2024-12-15T17:24:33Z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3B0086CAF875411CACBDA13AB9801EF4_13</vt:lpwstr>
  </property>
  <property fmtid="{D5CDD505-2E9C-101B-9397-08002B2CF9AE}" pid="3" name="KSOProductBuildVer">
    <vt:lpwstr>2052-12.1.0.19302</vt:lpwstr>
  </property>
</Properties>
</file>

<file path=docProps/thumbnail.jpeg>
</file>